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2"/>
  </p:notesMasterIdLst>
  <p:sldIdLst>
    <p:sldId id="256" r:id="rId2"/>
    <p:sldId id="520" r:id="rId3"/>
    <p:sldId id="419" r:id="rId4"/>
    <p:sldId id="519" r:id="rId5"/>
    <p:sldId id="420" r:id="rId6"/>
    <p:sldId id="421" r:id="rId7"/>
    <p:sldId id="422" r:id="rId8"/>
    <p:sldId id="521" r:id="rId9"/>
    <p:sldId id="467" r:id="rId10"/>
    <p:sldId id="469" r:id="rId11"/>
    <p:sldId id="522" r:id="rId12"/>
    <p:sldId id="428" r:id="rId13"/>
    <p:sldId id="497" r:id="rId14"/>
    <p:sldId id="524" r:id="rId15"/>
    <p:sldId id="433" r:id="rId16"/>
    <p:sldId id="523" r:id="rId17"/>
    <p:sldId id="488" r:id="rId18"/>
    <p:sldId id="489" r:id="rId19"/>
    <p:sldId id="437" r:id="rId20"/>
    <p:sldId id="501" r:id="rId21"/>
    <p:sldId id="502" r:id="rId22"/>
    <p:sldId id="499" r:id="rId23"/>
    <p:sldId id="503" r:id="rId24"/>
    <p:sldId id="504" r:id="rId25"/>
    <p:sldId id="505" r:id="rId26"/>
    <p:sldId id="529" r:id="rId27"/>
    <p:sldId id="531" r:id="rId28"/>
    <p:sldId id="530" r:id="rId29"/>
    <p:sldId id="525" r:id="rId30"/>
    <p:sldId id="526" r:id="rId31"/>
    <p:sldId id="527" r:id="rId32"/>
    <p:sldId id="528" r:id="rId33"/>
    <p:sldId id="438" r:id="rId34"/>
    <p:sldId id="451" r:id="rId35"/>
    <p:sldId id="452" r:id="rId36"/>
    <p:sldId id="453" r:id="rId37"/>
    <p:sldId id="454" r:id="rId38"/>
    <p:sldId id="456" r:id="rId39"/>
    <p:sldId id="457" r:id="rId40"/>
    <p:sldId id="458" r:id="rId41"/>
    <p:sldId id="459" r:id="rId42"/>
    <p:sldId id="532" r:id="rId43"/>
    <p:sldId id="460" r:id="rId44"/>
    <p:sldId id="461" r:id="rId45"/>
    <p:sldId id="462" r:id="rId46"/>
    <p:sldId id="512" r:id="rId47"/>
    <p:sldId id="513" r:id="rId48"/>
    <p:sldId id="516" r:id="rId49"/>
    <p:sldId id="495" r:id="rId50"/>
    <p:sldId id="450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EEDE12"/>
    <a:srgbClr val="FFCC00"/>
    <a:srgbClr val="5A582C"/>
    <a:srgbClr val="FFFFCC"/>
    <a:srgbClr val="33CC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7" autoAdjust="0"/>
    <p:restoredTop sz="80383" autoAdjust="0"/>
  </p:normalViewPr>
  <p:slideViewPr>
    <p:cSldViewPr>
      <p:cViewPr varScale="1">
        <p:scale>
          <a:sx n="74" d="100"/>
          <a:sy n="74" d="100"/>
        </p:scale>
        <p:origin x="15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5F0E0-C2C6-B14E-9255-336B69FD66C6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E148C-B8BC-664F-9A94-1B9922BE0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for coming, </a:t>
            </a:r>
          </a:p>
          <a:p>
            <a:r>
              <a:rPr lang="en-US" baseline="0" dirty="0" smtClean="0"/>
              <a:t>Today, I would like to talk about flash photography technique in solving the white balance problem.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particular,</a:t>
            </a:r>
            <a:r>
              <a:rPr lang="en-US" baseline="0" dirty="0" smtClean="0"/>
              <a:t> we can compute the </a:t>
            </a:r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hromaticity of no flash</a:t>
            </a:r>
          </a:p>
          <a:p>
            <a:r>
              <a:rPr lang="en-US" dirty="0" smtClean="0"/>
              <a:t>%</a:t>
            </a:r>
          </a:p>
          <a:p>
            <a:r>
              <a:rPr lang="en-US" dirty="0" smtClean="0"/>
              <a:t>We also have the </a:t>
            </a:r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hromaticity of</a:t>
            </a:r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reflectance. </a:t>
            </a:r>
          </a:p>
          <a:p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</a:t>
            </a:r>
          </a:p>
          <a:p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we can show that the </a:t>
            </a:r>
          </a:p>
          <a:p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At this stage, we make no assumptions on the number of lights, illuminant</a:t>
            </a:r>
            <a:r>
              <a:rPr lang="en-US" baseline="0" dirty="0" smtClean="0"/>
              <a:t> colors or any other knowledge of the geometry of the scene, what we have is a per-pixel solution for the arbitrary number of light sources. </a:t>
            </a:r>
            <a:endParaRPr lang="en-US" dirty="0" smtClean="0"/>
          </a:p>
          <a:p>
            <a:r>
              <a:rPr lang="en-US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something the hallmark of our approach.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5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instance, flash lighting</a:t>
            </a:r>
            <a:r>
              <a:rPr lang="en-US" baseline="0" dirty="0" smtClean="0"/>
              <a:t> may introduce shadows as well as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, which violate the </a:t>
            </a:r>
            <a:r>
              <a:rPr lang="en-US" baseline="0" dirty="0" err="1" smtClean="0"/>
              <a:t>Lambertain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assumpion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But here the shadows and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 only present in the no-flash image will not cause any issues.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since our model is based on per-pixel operation and shadows/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 can be treated as one light missing or saturated.</a:t>
            </a:r>
          </a:p>
          <a:p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will detail this later in the results part.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So, here we only detect the shadows and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 introduced by the flash lighting.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In addition, flash/no-flash images may not be well aligned due to both the camera and scene motions.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What do we do to handle these effects?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%Here, I am going to describe simple heuristics to address these issues. One thing I would like to point out here is, the shadows and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 present in the no-flash will not cause any issues.</a:t>
            </a:r>
          </a:p>
          <a:p>
            <a:r>
              <a:rPr lang="en-US" baseline="0" dirty="0" smtClean="0"/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57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come</a:t>
            </a:r>
            <a:r>
              <a:rPr lang="en-US" baseline="0" dirty="0" smtClean="0"/>
              <a:t> up with a simple idea is as follows: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We initially compute the white balance kernel as we have proposed. </a:t>
            </a:r>
          </a:p>
          <a:p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Next, we detect the wrongly estimated regions in the white balance kernel and use their neighbors to interpolate the corresponding values.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To see this more clearly, lets look at this example.</a:t>
            </a:r>
          </a:p>
          <a:p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is the flash image captured.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Clearly, the flash lighting introduce the shadows on the background, which lead to the artifacts in the white balanced kernels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But the question here is how to detect wrongly estimated regions.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6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the interpolation scheme,</a:t>
            </a:r>
            <a:r>
              <a:rPr lang="en-US" baseline="0" dirty="0" smtClean="0"/>
              <a:t>  the rest is to detect </a:t>
            </a:r>
            <a:r>
              <a:rPr lang="en-US" dirty="0" smtClean="0"/>
              <a:t>wrongly estimated regions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The idea here is shadow regions trend to contribute very small difference, but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 reflect as large changes.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dirty="0" smtClean="0"/>
              <a:t>Lets first look</a:t>
            </a:r>
            <a:r>
              <a:rPr lang="en-US" baseline="0" dirty="0" smtClean="0"/>
              <a:t> at the shadow and </a:t>
            </a:r>
            <a:r>
              <a:rPr lang="en-US" baseline="0" dirty="0" err="1" smtClean="0"/>
              <a:t>specularity</a:t>
            </a:r>
            <a:r>
              <a:rPr lang="en-US" baseline="0" dirty="0" smtClean="0"/>
              <a:t> detection.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We achieve this by using three metrics.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The first metric measures the relative difference in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flash/no-flash pair.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%The motivation here the shadows/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specularities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brought by the flash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also come up with flash energy to help in the detection.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we can expect these two metrics to be very small in flash shadows and very large in the in flash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specularities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From the figures shown here, it is clearly to observe that flash shadows are with small values, as indicated by the blue color. 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dirty="0" smtClean="0"/>
              <a:t>Finally, as we have</a:t>
            </a:r>
            <a:r>
              <a:rPr lang="en-US" baseline="0" dirty="0" smtClean="0"/>
              <a:t> mentioned before, w</a:t>
            </a:r>
            <a:r>
              <a:rPr lang="en-US" dirty="0" smtClean="0"/>
              <a:t>e</a:t>
            </a:r>
            <a:r>
              <a:rPr lang="en-US" baseline="0" dirty="0" smtClean="0"/>
              <a:t> only detect the shadows and </a:t>
            </a:r>
            <a:r>
              <a:rPr lang="en-US" baseline="0" dirty="0" err="1" smtClean="0"/>
              <a:t>specularites</a:t>
            </a:r>
            <a:r>
              <a:rPr lang="en-US" baseline="0" dirty="0" smtClean="0"/>
              <a:t> introduced by the flash lighting.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To enable this, we restrict the no flash energy, being not too large or too small.</a:t>
            </a:r>
          </a:p>
          <a:p>
            <a:r>
              <a:rPr lang="en-US" baseline="0" dirty="0" smtClean="0"/>
              <a:t>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7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motion</a:t>
            </a:r>
            <a:r>
              <a:rPr lang="en-US" baseline="0" dirty="0" smtClean="0"/>
              <a:t> part, </a:t>
            </a:r>
            <a:r>
              <a:rPr lang="en-US" dirty="0" smtClean="0"/>
              <a:t>we consider two</a:t>
            </a:r>
            <a:r>
              <a:rPr lang="en-US" baseline="0" dirty="0" smtClean="0"/>
              <a:t> kinds of </a:t>
            </a:r>
            <a:r>
              <a:rPr lang="en-US" dirty="0" smtClean="0"/>
              <a:t>motions.</a:t>
            </a:r>
          </a:p>
          <a:p>
            <a:r>
              <a:rPr lang="en-US" dirty="0" smtClean="0"/>
              <a:t>%</a:t>
            </a:r>
          </a:p>
          <a:p>
            <a:r>
              <a:rPr lang="en-US" dirty="0" smtClean="0"/>
              <a:t>One caused by the camera movement and the other</a:t>
            </a:r>
            <a:r>
              <a:rPr lang="en-US" baseline="0" dirty="0" smtClean="0"/>
              <a:t> by the objects in the scene.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Lets first look at the camera motion.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This kind of motion can be well addressed by using rigid alignments.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, we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 SIFT features and compute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homography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using RANSAC.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shown here, the initial input pairs can be well aligned by using the matching scheme.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aligning the input pairs, we compute the white balance kernel as what we have done before.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0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baseline="0" dirty="0" smtClean="0"/>
              <a:t> what do we do if the objects in the scene have also moved as the example shown here.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People always refer this kind of motions as non-rigid motion and it is still an open problem.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Here, we come up with a simple heuristic.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We first align the no-flash/flash images via rigid alignment and compute the initial white balance kernels.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Similar to shadow/</a:t>
            </a:r>
            <a:r>
              <a:rPr lang="en-US" baseline="0" dirty="0" err="1" smtClean="0"/>
              <a:t>specularity</a:t>
            </a:r>
            <a:r>
              <a:rPr lang="en-US" baseline="0" dirty="0" smtClean="0"/>
              <a:t> compensation, we detect the wrongly estimated regions and use the white balance interpolation to correct them.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Here, we use forward and backward SIFT flow to detect non-rigid motions.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particular, we first do the forward flow for the rigidly aligned no-flash and flash images.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the motion vectors denote here, we get the warped no flash image.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the warped image to compute the backward flow with respect to the no-flash input.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42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given the motions by both the forward</a:t>
            </a:r>
            <a:r>
              <a:rPr lang="en-US" baseline="0" dirty="0" smtClean="0"/>
              <a:t> and backward flows, </a:t>
            </a:r>
            <a:r>
              <a:rPr lang="en-US" dirty="0" smtClean="0"/>
              <a:t>we introduce the metric to detect the non-rigid </a:t>
            </a:r>
            <a:r>
              <a:rPr lang="en-US" baseline="0" dirty="0" smtClean="0"/>
              <a:t>motions.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The idea here is, the values appear to be large for the pixels underwent non-rigid motions and close to zero for the pixels that have already aligned. </a:t>
            </a:r>
          </a:p>
          <a:p>
            <a:r>
              <a:rPr lang="en-US" baseline="0" dirty="0" smtClean="0"/>
              <a:t>%should be close to zero for the pixels that are already well-aligned.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pixels underwent scene motion are expected to be large here.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can threshold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detect these regions as shown here.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that, we use interpolation to fill the values in these regions.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68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evaluate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method,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compare the performance of our technique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state of the art methods on the real life scenes,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let me show the results on some real life scenes.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46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lets</a:t>
            </a:r>
            <a:r>
              <a:rPr lang="en-US" baseline="0" dirty="0" smtClean="0"/>
              <a:t> look at this scene.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To quantitatively evaluate the performance, we place the color </a:t>
            </a:r>
            <a:r>
              <a:rPr lang="en-US" baseline="0" dirty="0" err="1" smtClean="0"/>
              <a:t>checkborad</a:t>
            </a:r>
            <a:r>
              <a:rPr lang="en-US" baseline="0" dirty="0" smtClean="0"/>
              <a:t> in the scene.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measure the angular difference between the white color observed on the color-checker chart to true white color.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Here, I am showing the input no-flash image.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Clearly, we can observe the nature of the mixture of illuminations.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89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compare with the method based on single dominate light assumption. </a:t>
            </a:r>
          </a:p>
          <a:p>
            <a:r>
              <a:rPr lang="en-US" dirty="0" smtClean="0"/>
              <a:t>%</a:t>
            </a:r>
          </a:p>
          <a:p>
            <a:r>
              <a:rPr lang="en-US" dirty="0" smtClean="0"/>
              <a:t>As</a:t>
            </a:r>
            <a:r>
              <a:rPr lang="en-US" baseline="0" dirty="0" smtClean="0"/>
              <a:t> observed, from both the visually quality and the angle error measured (as indicated in the parentheses), the single dominate light assumption cannot well address the problem for the mixed lighting condition.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9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begin with, let’s first look at what white balance is 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of you may have such experience when taking photographs, the colors of the photograph are affected by the color of the illuminant.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Now, let’s look at this example, which have illuminated by three light source. LED in the right, Lamp in the right,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fluroncent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light in the middle.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clearly see the color difference introduced by the illuminants.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such kind of effects is not desirable since it may put another layer of difficulties for most of the per-pixel techniques in graphic and visions.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the white balance techniques come up to address this issue.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we can say that , the white balance is to remove light color cast introduced by the illuminant. 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we have enabled in this work is a closed form solution for arbitrary number of illuminants in the scene.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07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lets</a:t>
            </a:r>
            <a:r>
              <a:rPr lang="en-US" baseline="0" dirty="0" smtClean="0"/>
              <a:t> look at another method </a:t>
            </a:r>
            <a:r>
              <a:rPr lang="en-US" dirty="0" smtClean="0"/>
              <a:t>also build upon single</a:t>
            </a:r>
            <a:r>
              <a:rPr lang="en-US" baseline="0" dirty="0" smtClean="0"/>
              <a:t> </a:t>
            </a:r>
            <a:r>
              <a:rPr lang="en-US" dirty="0" smtClean="0"/>
              <a:t>light assumption</a:t>
            </a:r>
            <a:r>
              <a:rPr lang="en-US" baseline="0" dirty="0" smtClean="0"/>
              <a:t> </a:t>
            </a:r>
            <a:r>
              <a:rPr lang="en-US" dirty="0" smtClean="0"/>
              <a:t>but using flash/no</a:t>
            </a:r>
            <a:r>
              <a:rPr lang="en-US" baseline="0" dirty="0" smtClean="0"/>
              <a:t> flash input pairs.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results are much better since more constraints can be incorporated by the extra flash image.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But, restricted by the single light model, it still tries to remove the average color of all the light 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75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I</a:t>
            </a:r>
            <a:r>
              <a:rPr lang="en-US" baseline="0" dirty="0" smtClean="0"/>
              <a:t> am </a:t>
            </a:r>
            <a:r>
              <a:rPr lang="en-US" dirty="0" smtClean="0"/>
              <a:t>showing the </a:t>
            </a:r>
            <a:r>
              <a:rPr lang="en-US" baseline="0" dirty="0" smtClean="0"/>
              <a:t>method proposed by </a:t>
            </a:r>
            <a:r>
              <a:rPr lang="en-US" baseline="0" dirty="0" err="1" smtClean="0"/>
              <a:t>ebner</a:t>
            </a:r>
            <a:r>
              <a:rPr lang="en-US" dirty="0" smtClean="0"/>
              <a:t>, which does</a:t>
            </a:r>
            <a:r>
              <a:rPr lang="en-US" baseline="0" dirty="0" smtClean="0"/>
              <a:t> mask any assumptions on the number of illuminants.</a:t>
            </a:r>
            <a:endParaRPr lang="en-US" dirty="0" smtClean="0"/>
          </a:p>
          <a:p>
            <a:r>
              <a:rPr lang="en-US" dirty="0" smtClean="0"/>
              <a:t>%</a:t>
            </a:r>
          </a:p>
          <a:p>
            <a:r>
              <a:rPr lang="en-US" dirty="0" smtClean="0"/>
              <a:t>In this method, an orthogonal color is computed from a local patch,</a:t>
            </a:r>
            <a:r>
              <a:rPr lang="en-US" baseline="0" dirty="0" smtClean="0"/>
              <a:t>  and </a:t>
            </a:r>
            <a:r>
              <a:rPr lang="en-US" dirty="0" smtClean="0"/>
              <a:t>they treated it as the colors</a:t>
            </a:r>
            <a:r>
              <a:rPr lang="en-US" baseline="0" dirty="0" smtClean="0"/>
              <a:t> introduced by the light source.</a:t>
            </a:r>
            <a:r>
              <a:rPr lang="en-US" dirty="0" smtClean="0"/>
              <a:t>. </a:t>
            </a:r>
          </a:p>
          <a:p>
            <a:r>
              <a:rPr lang="en-US" dirty="0" smtClean="0"/>
              <a:t>%</a:t>
            </a:r>
          </a:p>
          <a:p>
            <a:r>
              <a:rPr lang="en-US" dirty="0" smtClean="0"/>
              <a:t>While</a:t>
            </a:r>
            <a:r>
              <a:rPr lang="en-US" baseline="0" dirty="0" smtClean="0"/>
              <a:t> it produces good results in angle error measurement</a:t>
            </a:r>
            <a:r>
              <a:rPr lang="en-US" dirty="0" smtClean="0"/>
              <a:t>, it </a:t>
            </a:r>
            <a:r>
              <a:rPr lang="en-US" baseline="0" dirty="0" smtClean="0"/>
              <a:t>leads to the washed out colors in the visual quality.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94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method focuses on solving the spatially varying illuminations with two lights.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The method assumes the only two light sources present in the scene and their colors are known.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The scene we shown here consists of more than two light sources and the method fails to produce good results.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contrast, our</a:t>
            </a:r>
            <a:r>
              <a:rPr lang="en-US" baseline="0" dirty="0" smtClean="0"/>
              <a:t> approach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returns best results in terms of visual quality and good angular error measurement.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attributed to the closed form solution obtained for arbitrary number of lights.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05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lets look at the ability of our approach in handling shadows and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specularities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46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is the scene we would like to test.</a:t>
            </a:r>
          </a:p>
          <a:p>
            <a:r>
              <a:rPr lang="en-US" baseline="0" dirty="0" smtClean="0"/>
              <a:t>%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see large depth discontinuities in the scene and objects with glossy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reflectances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I would like to point out that, this scene also has cast shadows and specular highlights caused by the scene illumination, and you can see these effects clearly by these close-ups.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But, as I will show in the next few slides,  these effects will not cause any issues to our approach.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2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we shot flash lighting in the scene,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objects in the foreground cast shadows on the background as well as introduce small specular highlights.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shown in these close-up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15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introduced shadows and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 by the flash will lead to the artifacts in the white balanced results.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But the our model  is not affected by the shadows and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 brought by the scene illumination.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This is attributed to the per-pixel nature of our proposed model and shadows in the no-flash can be simply treated as the light sources missing.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09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detect the shadows and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 by using our proposed scheme.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The red regions denote the detected shadows, and green one denotes the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79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After detection, we use interpolation scheme to correct them. Finally, we can produce artifact free results.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7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see how it works, we first formulate the problem with some math.</a:t>
            </a:r>
            <a:endParaRPr lang="en-US" dirty="0" smtClean="0"/>
          </a:p>
          <a:p>
            <a:r>
              <a:rPr lang="en-US" dirty="0" smtClean="0"/>
              <a:t>%</a:t>
            </a:r>
          </a:p>
          <a:p>
            <a:r>
              <a:rPr lang="en-US" baseline="0" dirty="0" smtClean="0"/>
              <a:t>Under the </a:t>
            </a:r>
            <a:r>
              <a:rPr lang="en-US" baseline="0" dirty="0" err="1" smtClean="0"/>
              <a:t>Lambertain</a:t>
            </a:r>
            <a:r>
              <a:rPr lang="en-US" baseline="0" dirty="0" smtClean="0"/>
              <a:t> assumption, you can write down the intensity observed at a particular pixel p as follows:</a:t>
            </a:r>
          </a:p>
          <a:p>
            <a:r>
              <a:rPr lang="en-US" baseline="0" dirty="0" smtClean="0"/>
              <a:t>% </a:t>
            </a:r>
            <a:br>
              <a:rPr lang="en-US" baseline="0" dirty="0" smtClean="0"/>
            </a:br>
            <a:r>
              <a:rPr lang="en-US" baseline="0" dirty="0" smtClean="0"/>
              <a:t>Here, denote the surface normal associated with p as n, and denote each light source in the scene with intensity scaled direction s, and color chromaticity l. </a:t>
            </a:r>
            <a:endParaRPr lang="en-US" dirty="0" smtClean="0"/>
          </a:p>
          <a:p>
            <a:r>
              <a:rPr lang="en-US" dirty="0" smtClean="0"/>
              <a:t>%</a:t>
            </a:r>
          </a:p>
          <a:p>
            <a:r>
              <a:rPr lang="en-US" dirty="0" smtClean="0"/>
              <a:t>Since the white balance is </a:t>
            </a:r>
            <a:r>
              <a:rPr lang="en-US" baseline="0" dirty="0" smtClean="0"/>
              <a:t>to make the light color term being a constant across the color channel, we can write the image formation equations</a:t>
            </a:r>
            <a:endParaRPr lang="en-US" dirty="0" smtClean="0"/>
          </a:p>
          <a:p>
            <a:r>
              <a:rPr lang="en-US" dirty="0" smtClean="0"/>
              <a:t>%</a:t>
            </a:r>
          </a:p>
          <a:p>
            <a:r>
              <a:rPr lang="en-US" baseline="0" dirty="0" smtClean="0"/>
              <a:t>What you need to solve is to find a kernel W such that the color of the image solely depends on the color of the reflectance.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Now, since the chromaticity of the albedo is the same as the chromaticity of the white balanced image, we can also put the problem as follows: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In which we would like to find a per-pixel kernel to convert the chromaticity of no-flash to the chromaticity of the albedo. </a:t>
            </a:r>
          </a:p>
          <a:p>
            <a:r>
              <a:rPr lang="en-US" baseline="0" dirty="0" smtClean="0"/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02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I am showing the results</a:t>
            </a:r>
            <a:r>
              <a:rPr lang="en-US" baseline="0" dirty="0" smtClean="0"/>
              <a:t> in handling the motions.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7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scene is with both camera and scene motion between.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80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you can clearly see this from the input flash/no-flash input pairs.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6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Directly applying the</a:t>
            </a:r>
            <a:r>
              <a:rPr lang="en-US" baseline="0" dirty="0" smtClean="0"/>
              <a:t> proposed white balance scheme will lead to artifacts.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%</a:t>
            </a:r>
            <a:r>
              <a:rPr lang="en-US" dirty="0" smtClean="0"/>
              <a:t>As indicated by these close-up</a:t>
            </a:r>
            <a:r>
              <a:rPr lang="en-US" baseline="0" dirty="0" smtClean="0"/>
              <a:t> looks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36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first align the flash/no-flash pairs via rigid alignment.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observed from the close ups, the artifacts near edges can be eliminated.</a:t>
            </a:r>
          </a:p>
          <a:p>
            <a:r>
              <a:rPr lang="en-US" dirty="0" smtClean="0"/>
              <a:t>%</a:t>
            </a:r>
          </a:p>
          <a:p>
            <a:r>
              <a:rPr lang="en-US" dirty="0" smtClean="0"/>
              <a:t>But the artifacts are still there for pixels underwent non-rigid motion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6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detect them via the metric leveraging forward and backward flows, and correct them using the interpolation scheme.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We observe that most of the artifacts can be removed and it can produce visually pleasing results.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70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While we come up with compensation scheme to address the model violations, there still are certain cases the proposed technique may fail.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For instance, our model may fail for the scene with large regions of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Lets look at this example.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Here, I am showing the input no-flash/flash input.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25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Clearly, we can</a:t>
            </a:r>
            <a:r>
              <a:rPr lang="en-US" baseline="0" dirty="0" smtClean="0"/>
              <a:t> observe the flash lighting introduces large regions of </a:t>
            </a:r>
            <a:r>
              <a:rPr lang="en-US" baseline="0" dirty="0" err="1" smtClean="0"/>
              <a:t>specularities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22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baseline="0" dirty="0" smtClean="0"/>
              <a:t>lead to the artifacts that cannot be well addressed by using our scheme.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88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Besides that,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Our approach is built upon the linear response data.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And it assumes that all the scene points can be illuminated by the flash light.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This may produce noise estimates for the scene with large distance.  </a:t>
            </a:r>
          </a:p>
          <a:p>
            <a:r>
              <a:rPr lang="en-US" dirty="0" smtClean="0"/>
              <a:t>%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may work on these stuffs in the future to make our approach even more flexible for practical implementations.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52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directs us to the following relation.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That is, we would like to solve for the white balance kernel, which can convert the chromaticity of the intensity observed to the chromaticity of the albedo.</a:t>
            </a:r>
          </a:p>
          <a:p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The question here is can we do it easily or not.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084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summary, what</a:t>
            </a:r>
            <a:r>
              <a:rPr lang="en-US" baseline="0" dirty="0" smtClean="0"/>
              <a:t> we have is flash photography approach applying to white balance problem under mixture of lighting conditions.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The key assumption we make is the </a:t>
            </a:r>
            <a:r>
              <a:rPr lang="en-US" baseline="0" dirty="0" err="1" smtClean="0"/>
              <a:t>Lambertain</a:t>
            </a:r>
            <a:r>
              <a:rPr lang="en-US" baseline="0" dirty="0" smtClean="0"/>
              <a:t> scene and known flash color.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In return, the ability we have enabled is an automatic framework with per-pixel closed form solution for arbitrary number of light 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challenge here is how</a:t>
            </a:r>
            <a:r>
              <a:rPr lang="en-US" baseline="0" dirty="0" smtClean="0"/>
              <a:t> to determine the color of the albedo.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In particular, from the intensity only, it is very hard to tell the colors we observed are attributed by the albedo or by the light sources.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There are huge ambiguities we cannot resolve.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What people have done in the past is to assume certain things and incorporate more constraints.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A common assumption made is by assuming only one dominant light in the scene.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dirty="0" smtClean="0"/>
              <a:t>So,</a:t>
            </a:r>
            <a:r>
              <a:rPr lang="en-US" baseline="0" dirty="0" smtClean="0"/>
              <a:t> under this assumption, the problem can be greatly simplified.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If we have prior knowledge on the color of the light source, the problem can be solved in one shot.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dirty="0" smtClean="0"/>
              <a:t>This facilitates numerous commercial applications in solving</a:t>
            </a:r>
            <a:r>
              <a:rPr lang="en-US" baseline="0" dirty="0" smtClean="0"/>
              <a:t> white balance problem. 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By selecting the light source type, a pre-computed light color is e used to solve the problem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But what if the scene is complex and cannot be simply modeled with one dominate light 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5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account for this, past works seek for the help from the users.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The users require to provide feedbacks of the scene property, like the regions </a:t>
            </a:r>
            <a:r>
              <a:rPr lang="en-US" baseline="0" dirty="0" err="1" smtClean="0"/>
              <a:t>shud</a:t>
            </a:r>
            <a:r>
              <a:rPr lang="en-US" baseline="0" dirty="0" smtClean="0"/>
              <a:t> look like white color, regions under single light source.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Users use scribbles to indicate these regions as the example shown here. 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By doing this, more constraints can be incorporated to constrain the underlying ill-posed problem.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user-guidance approach requires considerable effort as well as the expertise of the users to give valuable feedback.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, we ask the following question: can we do it automatically by taking one more photograph under flash lighting.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People refer this kind of technique as flash photography 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And it is also very easy to take flash photography because most of the cameras have flash. </a:t>
            </a:r>
          </a:p>
          <a:p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It is not a complicated hardware change and it can be accessible for most of the common users. </a:t>
            </a:r>
            <a:br>
              <a:rPr lang="en-US" baseline="0" dirty="0" smtClean="0"/>
            </a:b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38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if we know the flash color </a:t>
            </a:r>
            <a:r>
              <a:rPr lang="en-US" baseline="0" dirty="0" smtClean="0"/>
              <a:t>and this </a:t>
            </a:r>
            <a:r>
              <a:rPr lang="en-US" dirty="0" smtClean="0"/>
              <a:t>can be</a:t>
            </a:r>
            <a:r>
              <a:rPr lang="en-US" baseline="0" dirty="0" smtClean="0"/>
              <a:t> acquired via the calibration, 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can divide the difference image by the flash color.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we get is the image without any light colors.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That is, the color of  the resulting image is purely depends on the color of the reflectance.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By taking the chromaticity, it gives us the chromaticity of the reflectance 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%</a:t>
            </a:r>
          </a:p>
          <a:p>
            <a:r>
              <a:rPr lang="en-US" baseline="0" dirty="0" smtClean="0"/>
              <a:t>As shown here,  the identity shows the color of the reflectance and enables us to solve for the white balance kernel.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5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particular,</a:t>
            </a:r>
            <a:r>
              <a:rPr lang="en-US" baseline="0" dirty="0" smtClean="0"/>
              <a:t> we can compute the </a:t>
            </a:r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hromaticity of no flash</a:t>
            </a:r>
          </a:p>
          <a:p>
            <a:r>
              <a:rPr lang="en-US" dirty="0" smtClean="0"/>
              <a:t>%</a:t>
            </a:r>
          </a:p>
          <a:p>
            <a:r>
              <a:rPr lang="en-US" dirty="0" smtClean="0"/>
              <a:t>We also have the </a:t>
            </a:r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hromaticity of</a:t>
            </a:r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reflectance. </a:t>
            </a:r>
          </a:p>
          <a:p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</a:t>
            </a:r>
          </a:p>
          <a:p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we can show that the </a:t>
            </a:r>
          </a:p>
          <a:p>
            <a:r>
              <a:rPr lang="en-US" sz="1200" baseline="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At this stage, we make no assumptions on the number of lights, illuminant</a:t>
            </a:r>
            <a:r>
              <a:rPr lang="en-US" baseline="0" dirty="0" smtClean="0"/>
              <a:t> colors or any other knowledge of the geometry of the scene, what we have is a per-pixel solution for the arbitrary number of light sources. </a:t>
            </a:r>
            <a:endParaRPr lang="en-US" dirty="0" smtClean="0"/>
          </a:p>
          <a:p>
            <a:r>
              <a:rPr lang="en-US" dirty="0" smtClean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something the hallmark of our approach.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5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7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3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6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0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/>
                <a:cs typeface="Verdana"/>
              </a:defRPr>
            </a:lvl1pPr>
          </a:lstStyle>
          <a:p>
            <a:fld id="{1D8BD707-D9CF-40AE-B4C6-C98DA3205C09}" type="datetimeFigureOut">
              <a:rPr lang="en-US" smtClean="0"/>
              <a:pPr/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/>
                <a:cs typeface="Verdan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/>
                <a:cs typeface="Verdana"/>
              </a:defRPr>
            </a:lvl1pPr>
          </a:lstStyle>
          <a:p>
            <a:fld id="{82435188-E640-4B2B-A4E5-9817FAA18D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rgbClr val="FF9900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191.png"/><Relationship Id="rId8" Type="http://schemas.openxmlformats.org/officeDocument/2006/relationships/image" Target="../media/image22.png"/><Relationship Id="rId9" Type="http://schemas.microsoft.com/office/2007/relationships/hdphoto" Target="../media/hdphoto1.wdp"/><Relationship Id="rId10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6" Type="http://schemas.openxmlformats.org/officeDocument/2006/relationships/image" Target="../media/image22.png"/><Relationship Id="rId7" Type="http://schemas.microsoft.com/office/2007/relationships/hdphoto" Target="../media/hdphoto1.wdp"/><Relationship Id="rId8" Type="http://schemas.openxmlformats.org/officeDocument/2006/relationships/image" Target="../media/image24.png"/><Relationship Id="rId9" Type="http://schemas.openxmlformats.org/officeDocument/2006/relationships/image" Target="../media/image191.png"/><Relationship Id="rId10" Type="http://schemas.openxmlformats.org/officeDocument/2006/relationships/image" Target="../media/image250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46.png"/><Relationship Id="rId5" Type="http://schemas.openxmlformats.org/officeDocument/2006/relationships/image" Target="../media/image31.jpe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30.jpe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6" Type="http://schemas.openxmlformats.org/officeDocument/2006/relationships/image" Target="../media/image84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5.jpg"/><Relationship Id="rId5" Type="http://schemas.openxmlformats.org/officeDocument/2006/relationships/image" Target="../media/image11.png"/><Relationship Id="rId6" Type="http://schemas.openxmlformats.org/officeDocument/2006/relationships/image" Target="../media/image90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1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723140" y="4867192"/>
            <a:ext cx="2125459" cy="164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05727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9900"/>
                </a:solidFill>
                <a:latin typeface="Verdana"/>
                <a:cs typeface="Verdana"/>
              </a:rPr>
              <a:t>White Balance under Mixed Illumination using Flash Photography</a:t>
            </a:r>
            <a:endParaRPr lang="en-US" sz="2000" dirty="0" smtClean="0">
              <a:solidFill>
                <a:srgbClr val="FF9900"/>
              </a:solidFill>
              <a:latin typeface="Verdana"/>
              <a:cs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524" y="3779939"/>
            <a:ext cx="5391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Zhuo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Hui</a:t>
            </a:r>
          </a:p>
          <a:p>
            <a:r>
              <a:rPr lang="en-US" sz="2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Aswin</a:t>
            </a: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C. </a:t>
            </a:r>
            <a:r>
              <a:rPr lang="en-US" sz="2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Sankaranarayanan</a:t>
            </a: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74173" y="3779939"/>
            <a:ext cx="32844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Kalyan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Sunkavalli</a:t>
            </a: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</a:p>
          <a:p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Sunil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Hadap</a:t>
            </a: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98" y="4867192"/>
            <a:ext cx="1641750" cy="164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792045"/>
            <a:ext cx="2629552" cy="17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1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69952" y="3591956"/>
            <a:ext cx="4689565" cy="31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68474" y="151520"/>
            <a:ext cx="4689770" cy="31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zhui\Box Sync\adobe_work\lightedit\flash\nf_chrom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0248" y="3581400"/>
            <a:ext cx="4690872" cy="31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52401" y="4699906"/>
                <a:ext cx="3962400" cy="860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Chromaticity of no flash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4699906"/>
                <a:ext cx="3962400" cy="860620"/>
              </a:xfrm>
              <a:prstGeom prst="rect">
                <a:avLst/>
              </a:prstGeom>
              <a:blipFill rotWithShape="1">
                <a:blip r:embed="rId6"/>
                <a:stretch>
                  <a:fillRect l="-1077" t="-5674" r="-1231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60924" y="3158080"/>
                <a:ext cx="3193502" cy="50372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𝑛𝑓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4" y="3158080"/>
                <a:ext cx="3193502" cy="503728"/>
              </a:xfrm>
              <a:prstGeom prst="rect">
                <a:avLst/>
              </a:prstGeom>
              <a:blipFill rotWithShape="1">
                <a:blip r:embed="rId7"/>
                <a:stretch>
                  <a:fillRect b="-941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1130301" y="2017196"/>
            <a:ext cx="914399" cy="1069971"/>
          </a:xfrm>
          <a:prstGeom prst="straightConnector1">
            <a:avLst/>
          </a:prstGeom>
          <a:ln w="381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362200" y="3740242"/>
            <a:ext cx="762000" cy="959664"/>
          </a:xfrm>
          <a:prstGeom prst="straightConnector1">
            <a:avLst/>
          </a:prstGeom>
          <a:ln w="381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:\Users\zhui\Box Sync\adobe_work\lightedit\flash\rho_chromaticity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5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172" y="152400"/>
            <a:ext cx="4685778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8278" y="1104191"/>
                <a:ext cx="369216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Chromaticity of albedo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78" y="1104191"/>
                <a:ext cx="3692165" cy="830997"/>
              </a:xfrm>
              <a:prstGeom prst="rect">
                <a:avLst/>
              </a:prstGeom>
              <a:blipFill rotWithShape="1">
                <a:blip r:embed="rId10"/>
                <a:stretch>
                  <a:fillRect l="-1980" t="-5882" r="-214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12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0.00174 0.2680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340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00156 -0.2335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69952" y="3592384"/>
            <a:ext cx="4689565" cy="312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zhui\Box Sync\adobe_work\lightedit\flash\nf_chrom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0248" y="3581400"/>
            <a:ext cx="4690872" cy="31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68474" y="151948"/>
            <a:ext cx="4689770" cy="31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zhui\Box Sync\adobe_work\lightedit\flash\rho_chromaticity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5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172" y="152400"/>
            <a:ext cx="4685778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52401" y="4699906"/>
                <a:ext cx="3962400" cy="860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Chromaticity of no flash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4699906"/>
                <a:ext cx="3962400" cy="860620"/>
              </a:xfrm>
              <a:prstGeom prst="rect">
                <a:avLst/>
              </a:prstGeom>
              <a:blipFill rotWithShape="1">
                <a:blip r:embed="rId8"/>
                <a:stretch>
                  <a:fillRect l="-1077" t="-5674" r="-1231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60924" y="3158080"/>
                <a:ext cx="3193502" cy="50372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𝑛𝑓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4" y="3158080"/>
                <a:ext cx="3193502" cy="503728"/>
              </a:xfrm>
              <a:prstGeom prst="rect">
                <a:avLst/>
              </a:prstGeom>
              <a:blipFill rotWithShape="1">
                <a:blip r:embed="rId9"/>
                <a:stretch>
                  <a:fillRect b="-941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1130301" y="2017196"/>
            <a:ext cx="914399" cy="1069971"/>
          </a:xfrm>
          <a:prstGeom prst="straightConnector1">
            <a:avLst/>
          </a:prstGeom>
          <a:ln w="381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362200" y="3740242"/>
            <a:ext cx="762000" cy="959664"/>
          </a:xfrm>
          <a:prstGeom prst="straightConnector1">
            <a:avLst/>
          </a:prstGeom>
          <a:ln w="381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8278" y="1104191"/>
                <a:ext cx="369216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Chromaticity of albedo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78" y="1104191"/>
                <a:ext cx="3692165" cy="830997"/>
              </a:xfrm>
              <a:prstGeom prst="rect">
                <a:avLst/>
              </a:prstGeom>
              <a:blipFill rotWithShape="1">
                <a:blip r:embed="rId10"/>
                <a:stretch>
                  <a:fillRect l="-1980" t="-5882" r="-2145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79900" y="1959084"/>
            <a:ext cx="4685778" cy="31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84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0.00174 0.2680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340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00156 -0.2335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81000" y="53640"/>
            <a:ext cx="4265744" cy="3199413"/>
            <a:chOff x="381000" y="53640"/>
            <a:chExt cx="4265744" cy="31994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425627"/>
              <a:ext cx="4265744" cy="282742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61372" y="53640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Shadows</a:t>
              </a:r>
              <a:endPara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10014" y="3695700"/>
            <a:ext cx="4812070" cy="2675768"/>
            <a:chOff x="-10014" y="3695700"/>
            <a:chExt cx="4812070" cy="267576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014" y="3695700"/>
              <a:ext cx="4812070" cy="232807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33499" y="5971358"/>
              <a:ext cx="24971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 smtClean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Specularities</a:t>
              </a:r>
              <a:endPara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65556" y="122259"/>
            <a:ext cx="4278444" cy="6093465"/>
            <a:chOff x="4865556" y="122259"/>
            <a:chExt cx="4278444" cy="60934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5556" y="511397"/>
              <a:ext cx="4265744" cy="284692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8256" y="3368803"/>
              <a:ext cx="4265744" cy="284692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58628" y="122259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Motions</a:t>
              </a:r>
              <a:endPara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40492" y="440218"/>
            <a:ext cx="2651760" cy="4581362"/>
            <a:chOff x="2140492" y="440218"/>
            <a:chExt cx="2651760" cy="458136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4551" y="440218"/>
              <a:ext cx="1632193" cy="1755758"/>
            </a:xfrm>
            <a:prstGeom prst="rect">
              <a:avLst/>
            </a:prstGeom>
          </p:spPr>
        </p:pic>
        <p:pic>
          <p:nvPicPr>
            <p:cNvPr id="15" name="Picture 5" descr="C:\Users\zhui\Documents\papers\LightEdit_ICCP15\images\figure8\flash_resize_crop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492" y="3695700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838200" y="1676400"/>
            <a:ext cx="2133600" cy="3115863"/>
            <a:chOff x="838200" y="1676400"/>
            <a:chExt cx="2133600" cy="3115863"/>
          </a:xfrm>
        </p:grpSpPr>
        <p:sp>
          <p:nvSpPr>
            <p:cNvPr id="2" name="Rectangle 1"/>
            <p:cNvSpPr/>
            <p:nvPr/>
          </p:nvSpPr>
          <p:spPr>
            <a:xfrm>
              <a:off x="2396021" y="1676400"/>
              <a:ext cx="575779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8200" y="4358640"/>
              <a:ext cx="575779" cy="4336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28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4" descr="G:\adobe_work\real_life_scripts\wb_kernels_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599" y="891406"/>
            <a:ext cx="6665389" cy="44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Freeform 1041"/>
          <p:cNvSpPr/>
          <p:nvPr/>
        </p:nvSpPr>
        <p:spPr>
          <a:xfrm>
            <a:off x="4438650" y="2859392"/>
            <a:ext cx="1063665" cy="1089001"/>
          </a:xfrm>
          <a:custGeom>
            <a:avLst/>
            <a:gdLst>
              <a:gd name="connsiteX0" fmla="*/ 994410 w 1063665"/>
              <a:gd name="connsiteY0" fmla="*/ 1918 h 1089001"/>
              <a:gd name="connsiteX1" fmla="*/ 963930 w 1063665"/>
              <a:gd name="connsiteY1" fmla="*/ 9538 h 1089001"/>
              <a:gd name="connsiteX2" fmla="*/ 910590 w 1063665"/>
              <a:gd name="connsiteY2" fmla="*/ 24778 h 1089001"/>
              <a:gd name="connsiteX3" fmla="*/ 891540 w 1063665"/>
              <a:gd name="connsiteY3" fmla="*/ 28588 h 1089001"/>
              <a:gd name="connsiteX4" fmla="*/ 857250 w 1063665"/>
              <a:gd name="connsiteY4" fmla="*/ 40018 h 1089001"/>
              <a:gd name="connsiteX5" fmla="*/ 842010 w 1063665"/>
              <a:gd name="connsiteY5" fmla="*/ 43828 h 1089001"/>
              <a:gd name="connsiteX6" fmla="*/ 796290 w 1063665"/>
              <a:gd name="connsiteY6" fmla="*/ 59068 h 1089001"/>
              <a:gd name="connsiteX7" fmla="*/ 781050 w 1063665"/>
              <a:gd name="connsiteY7" fmla="*/ 62878 h 1089001"/>
              <a:gd name="connsiteX8" fmla="*/ 746760 w 1063665"/>
              <a:gd name="connsiteY8" fmla="*/ 70498 h 1089001"/>
              <a:gd name="connsiteX9" fmla="*/ 712470 w 1063665"/>
              <a:gd name="connsiteY9" fmla="*/ 78118 h 1089001"/>
              <a:gd name="connsiteX10" fmla="*/ 701040 w 1063665"/>
              <a:gd name="connsiteY10" fmla="*/ 85738 h 1089001"/>
              <a:gd name="connsiteX11" fmla="*/ 659130 w 1063665"/>
              <a:gd name="connsiteY11" fmla="*/ 97168 h 1089001"/>
              <a:gd name="connsiteX12" fmla="*/ 613410 w 1063665"/>
              <a:gd name="connsiteY12" fmla="*/ 108598 h 1089001"/>
              <a:gd name="connsiteX13" fmla="*/ 601980 w 1063665"/>
              <a:gd name="connsiteY13" fmla="*/ 112408 h 1089001"/>
              <a:gd name="connsiteX14" fmla="*/ 560070 w 1063665"/>
              <a:gd name="connsiteY14" fmla="*/ 123838 h 1089001"/>
              <a:gd name="connsiteX15" fmla="*/ 529590 w 1063665"/>
              <a:gd name="connsiteY15" fmla="*/ 139078 h 1089001"/>
              <a:gd name="connsiteX16" fmla="*/ 499110 w 1063665"/>
              <a:gd name="connsiteY16" fmla="*/ 158128 h 1089001"/>
              <a:gd name="connsiteX17" fmla="*/ 476250 w 1063665"/>
              <a:gd name="connsiteY17" fmla="*/ 165748 h 1089001"/>
              <a:gd name="connsiteX18" fmla="*/ 464820 w 1063665"/>
              <a:gd name="connsiteY18" fmla="*/ 169558 h 1089001"/>
              <a:gd name="connsiteX19" fmla="*/ 453390 w 1063665"/>
              <a:gd name="connsiteY19" fmla="*/ 177178 h 1089001"/>
              <a:gd name="connsiteX20" fmla="*/ 430530 w 1063665"/>
              <a:gd name="connsiteY20" fmla="*/ 196228 h 1089001"/>
              <a:gd name="connsiteX21" fmla="*/ 419100 w 1063665"/>
              <a:gd name="connsiteY21" fmla="*/ 200038 h 1089001"/>
              <a:gd name="connsiteX22" fmla="*/ 403860 w 1063665"/>
              <a:gd name="connsiteY22" fmla="*/ 211468 h 1089001"/>
              <a:gd name="connsiteX23" fmla="*/ 392430 w 1063665"/>
              <a:gd name="connsiteY23" fmla="*/ 222898 h 1089001"/>
              <a:gd name="connsiteX24" fmla="*/ 377190 w 1063665"/>
              <a:gd name="connsiteY24" fmla="*/ 230518 h 1089001"/>
              <a:gd name="connsiteX25" fmla="*/ 350520 w 1063665"/>
              <a:gd name="connsiteY25" fmla="*/ 249568 h 1089001"/>
              <a:gd name="connsiteX26" fmla="*/ 335280 w 1063665"/>
              <a:gd name="connsiteY26" fmla="*/ 257188 h 1089001"/>
              <a:gd name="connsiteX27" fmla="*/ 312420 w 1063665"/>
              <a:gd name="connsiteY27" fmla="*/ 264808 h 1089001"/>
              <a:gd name="connsiteX28" fmla="*/ 300990 w 1063665"/>
              <a:gd name="connsiteY28" fmla="*/ 276238 h 1089001"/>
              <a:gd name="connsiteX29" fmla="*/ 251460 w 1063665"/>
              <a:gd name="connsiteY29" fmla="*/ 291478 h 1089001"/>
              <a:gd name="connsiteX30" fmla="*/ 228600 w 1063665"/>
              <a:gd name="connsiteY30" fmla="*/ 299098 h 1089001"/>
              <a:gd name="connsiteX31" fmla="*/ 217170 w 1063665"/>
              <a:gd name="connsiteY31" fmla="*/ 302908 h 1089001"/>
              <a:gd name="connsiteX32" fmla="*/ 182880 w 1063665"/>
              <a:gd name="connsiteY32" fmla="*/ 306718 h 1089001"/>
              <a:gd name="connsiteX33" fmla="*/ 171450 w 1063665"/>
              <a:gd name="connsiteY33" fmla="*/ 310528 h 1089001"/>
              <a:gd name="connsiteX34" fmla="*/ 140970 w 1063665"/>
              <a:gd name="connsiteY34" fmla="*/ 318148 h 1089001"/>
              <a:gd name="connsiteX35" fmla="*/ 102870 w 1063665"/>
              <a:gd name="connsiteY35" fmla="*/ 329578 h 1089001"/>
              <a:gd name="connsiteX36" fmla="*/ 91440 w 1063665"/>
              <a:gd name="connsiteY36" fmla="*/ 337198 h 1089001"/>
              <a:gd name="connsiteX37" fmla="*/ 68580 w 1063665"/>
              <a:gd name="connsiteY37" fmla="*/ 341008 h 1089001"/>
              <a:gd name="connsiteX38" fmla="*/ 57150 w 1063665"/>
              <a:gd name="connsiteY38" fmla="*/ 344818 h 1089001"/>
              <a:gd name="connsiteX39" fmla="*/ 26670 w 1063665"/>
              <a:gd name="connsiteY39" fmla="*/ 352438 h 1089001"/>
              <a:gd name="connsiteX40" fmla="*/ 19050 w 1063665"/>
              <a:gd name="connsiteY40" fmla="*/ 363868 h 1089001"/>
              <a:gd name="connsiteX41" fmla="*/ 0 w 1063665"/>
              <a:gd name="connsiteY41" fmla="*/ 386728 h 1089001"/>
              <a:gd name="connsiteX42" fmla="*/ 3810 w 1063665"/>
              <a:gd name="connsiteY42" fmla="*/ 398158 h 1089001"/>
              <a:gd name="connsiteX43" fmla="*/ 26670 w 1063665"/>
              <a:gd name="connsiteY43" fmla="*/ 409588 h 1089001"/>
              <a:gd name="connsiteX44" fmla="*/ 38100 w 1063665"/>
              <a:gd name="connsiteY44" fmla="*/ 417208 h 1089001"/>
              <a:gd name="connsiteX45" fmla="*/ 45720 w 1063665"/>
              <a:gd name="connsiteY45" fmla="*/ 443878 h 1089001"/>
              <a:gd name="connsiteX46" fmla="*/ 57150 w 1063665"/>
              <a:gd name="connsiteY46" fmla="*/ 466738 h 1089001"/>
              <a:gd name="connsiteX47" fmla="*/ 68580 w 1063665"/>
              <a:gd name="connsiteY47" fmla="*/ 478168 h 1089001"/>
              <a:gd name="connsiteX48" fmla="*/ 102870 w 1063665"/>
              <a:gd name="connsiteY48" fmla="*/ 485788 h 1089001"/>
              <a:gd name="connsiteX49" fmla="*/ 118110 w 1063665"/>
              <a:gd name="connsiteY49" fmla="*/ 493408 h 1089001"/>
              <a:gd name="connsiteX50" fmla="*/ 160020 w 1063665"/>
              <a:gd name="connsiteY50" fmla="*/ 497218 h 1089001"/>
              <a:gd name="connsiteX51" fmla="*/ 182880 w 1063665"/>
              <a:gd name="connsiteY51" fmla="*/ 501028 h 1089001"/>
              <a:gd name="connsiteX52" fmla="*/ 194310 w 1063665"/>
              <a:gd name="connsiteY52" fmla="*/ 539128 h 1089001"/>
              <a:gd name="connsiteX53" fmla="*/ 198120 w 1063665"/>
              <a:gd name="connsiteY53" fmla="*/ 611518 h 1089001"/>
              <a:gd name="connsiteX54" fmla="*/ 201930 w 1063665"/>
              <a:gd name="connsiteY54" fmla="*/ 622948 h 1089001"/>
              <a:gd name="connsiteX55" fmla="*/ 205740 w 1063665"/>
              <a:gd name="connsiteY55" fmla="*/ 638188 h 1089001"/>
              <a:gd name="connsiteX56" fmla="*/ 201930 w 1063665"/>
              <a:gd name="connsiteY56" fmla="*/ 661048 h 1089001"/>
              <a:gd name="connsiteX57" fmla="*/ 198120 w 1063665"/>
              <a:gd name="connsiteY57" fmla="*/ 672478 h 1089001"/>
              <a:gd name="connsiteX58" fmla="*/ 194310 w 1063665"/>
              <a:gd name="connsiteY58" fmla="*/ 699148 h 1089001"/>
              <a:gd name="connsiteX59" fmla="*/ 186690 w 1063665"/>
              <a:gd name="connsiteY59" fmla="*/ 722008 h 1089001"/>
              <a:gd name="connsiteX60" fmla="*/ 182880 w 1063665"/>
              <a:gd name="connsiteY60" fmla="*/ 733438 h 1089001"/>
              <a:gd name="connsiteX61" fmla="*/ 175260 w 1063665"/>
              <a:gd name="connsiteY61" fmla="*/ 744868 h 1089001"/>
              <a:gd name="connsiteX62" fmla="*/ 163830 w 1063665"/>
              <a:gd name="connsiteY62" fmla="*/ 782968 h 1089001"/>
              <a:gd name="connsiteX63" fmla="*/ 160020 w 1063665"/>
              <a:gd name="connsiteY63" fmla="*/ 794398 h 1089001"/>
              <a:gd name="connsiteX64" fmla="*/ 152400 w 1063665"/>
              <a:gd name="connsiteY64" fmla="*/ 809638 h 1089001"/>
              <a:gd name="connsiteX65" fmla="*/ 144780 w 1063665"/>
              <a:gd name="connsiteY65" fmla="*/ 832498 h 1089001"/>
              <a:gd name="connsiteX66" fmla="*/ 148590 w 1063665"/>
              <a:gd name="connsiteY66" fmla="*/ 874408 h 1089001"/>
              <a:gd name="connsiteX67" fmla="*/ 167640 w 1063665"/>
              <a:gd name="connsiteY67" fmla="*/ 889648 h 1089001"/>
              <a:gd name="connsiteX68" fmla="*/ 190500 w 1063665"/>
              <a:gd name="connsiteY68" fmla="*/ 901078 h 1089001"/>
              <a:gd name="connsiteX69" fmla="*/ 209550 w 1063665"/>
              <a:gd name="connsiteY69" fmla="*/ 920128 h 1089001"/>
              <a:gd name="connsiteX70" fmla="*/ 312420 w 1063665"/>
              <a:gd name="connsiteY70" fmla="*/ 935368 h 1089001"/>
              <a:gd name="connsiteX71" fmla="*/ 327660 w 1063665"/>
              <a:gd name="connsiteY71" fmla="*/ 942988 h 1089001"/>
              <a:gd name="connsiteX72" fmla="*/ 339090 w 1063665"/>
              <a:gd name="connsiteY72" fmla="*/ 946798 h 1089001"/>
              <a:gd name="connsiteX73" fmla="*/ 346710 w 1063665"/>
              <a:gd name="connsiteY73" fmla="*/ 958228 h 1089001"/>
              <a:gd name="connsiteX74" fmla="*/ 384810 w 1063665"/>
              <a:gd name="connsiteY74" fmla="*/ 977278 h 1089001"/>
              <a:gd name="connsiteX75" fmla="*/ 396240 w 1063665"/>
              <a:gd name="connsiteY75" fmla="*/ 984898 h 1089001"/>
              <a:gd name="connsiteX76" fmla="*/ 422910 w 1063665"/>
              <a:gd name="connsiteY76" fmla="*/ 1003948 h 1089001"/>
              <a:gd name="connsiteX77" fmla="*/ 438150 w 1063665"/>
              <a:gd name="connsiteY77" fmla="*/ 1026808 h 1089001"/>
              <a:gd name="connsiteX78" fmla="*/ 449580 w 1063665"/>
              <a:gd name="connsiteY78" fmla="*/ 1053478 h 1089001"/>
              <a:gd name="connsiteX79" fmla="*/ 472440 w 1063665"/>
              <a:gd name="connsiteY79" fmla="*/ 1072528 h 1089001"/>
              <a:gd name="connsiteX80" fmla="*/ 529590 w 1063665"/>
              <a:gd name="connsiteY80" fmla="*/ 1080148 h 1089001"/>
              <a:gd name="connsiteX81" fmla="*/ 594360 w 1063665"/>
              <a:gd name="connsiteY81" fmla="*/ 1083958 h 1089001"/>
              <a:gd name="connsiteX82" fmla="*/ 643890 w 1063665"/>
              <a:gd name="connsiteY82" fmla="*/ 1083958 h 1089001"/>
              <a:gd name="connsiteX83" fmla="*/ 651510 w 1063665"/>
              <a:gd name="connsiteY83" fmla="*/ 1072528 h 1089001"/>
              <a:gd name="connsiteX84" fmla="*/ 655320 w 1063665"/>
              <a:gd name="connsiteY84" fmla="*/ 1053478 h 1089001"/>
              <a:gd name="connsiteX85" fmla="*/ 659130 w 1063665"/>
              <a:gd name="connsiteY85" fmla="*/ 1042048 h 1089001"/>
              <a:gd name="connsiteX86" fmla="*/ 647700 w 1063665"/>
              <a:gd name="connsiteY86" fmla="*/ 1003948 h 1089001"/>
              <a:gd name="connsiteX87" fmla="*/ 636270 w 1063665"/>
              <a:gd name="connsiteY87" fmla="*/ 996328 h 1089001"/>
              <a:gd name="connsiteX88" fmla="*/ 624840 w 1063665"/>
              <a:gd name="connsiteY88" fmla="*/ 973468 h 1089001"/>
              <a:gd name="connsiteX89" fmla="*/ 621030 w 1063665"/>
              <a:gd name="connsiteY89" fmla="*/ 962038 h 1089001"/>
              <a:gd name="connsiteX90" fmla="*/ 624840 w 1063665"/>
              <a:gd name="connsiteY90" fmla="*/ 882028 h 1089001"/>
              <a:gd name="connsiteX91" fmla="*/ 628650 w 1063665"/>
              <a:gd name="connsiteY91" fmla="*/ 870598 h 1089001"/>
              <a:gd name="connsiteX92" fmla="*/ 632460 w 1063665"/>
              <a:gd name="connsiteY92" fmla="*/ 851548 h 1089001"/>
              <a:gd name="connsiteX93" fmla="*/ 647700 w 1063665"/>
              <a:gd name="connsiteY93" fmla="*/ 828688 h 1089001"/>
              <a:gd name="connsiteX94" fmla="*/ 659130 w 1063665"/>
              <a:gd name="connsiteY94" fmla="*/ 782968 h 1089001"/>
              <a:gd name="connsiteX95" fmla="*/ 662940 w 1063665"/>
              <a:gd name="connsiteY95" fmla="*/ 760108 h 1089001"/>
              <a:gd name="connsiteX96" fmla="*/ 670560 w 1063665"/>
              <a:gd name="connsiteY96" fmla="*/ 748678 h 1089001"/>
              <a:gd name="connsiteX97" fmla="*/ 681990 w 1063665"/>
              <a:gd name="connsiteY97" fmla="*/ 714388 h 1089001"/>
              <a:gd name="connsiteX98" fmla="*/ 685800 w 1063665"/>
              <a:gd name="connsiteY98" fmla="*/ 702958 h 1089001"/>
              <a:gd name="connsiteX99" fmla="*/ 693420 w 1063665"/>
              <a:gd name="connsiteY99" fmla="*/ 691528 h 1089001"/>
              <a:gd name="connsiteX100" fmla="*/ 701040 w 1063665"/>
              <a:gd name="connsiteY100" fmla="*/ 668668 h 1089001"/>
              <a:gd name="connsiteX101" fmla="*/ 708660 w 1063665"/>
              <a:gd name="connsiteY101" fmla="*/ 657238 h 1089001"/>
              <a:gd name="connsiteX102" fmla="*/ 712470 w 1063665"/>
              <a:gd name="connsiteY102" fmla="*/ 645808 h 1089001"/>
              <a:gd name="connsiteX103" fmla="*/ 723900 w 1063665"/>
              <a:gd name="connsiteY103" fmla="*/ 638188 h 1089001"/>
              <a:gd name="connsiteX104" fmla="*/ 731520 w 1063665"/>
              <a:gd name="connsiteY104" fmla="*/ 626758 h 1089001"/>
              <a:gd name="connsiteX105" fmla="*/ 754380 w 1063665"/>
              <a:gd name="connsiteY105" fmla="*/ 619138 h 1089001"/>
              <a:gd name="connsiteX106" fmla="*/ 792480 w 1063665"/>
              <a:gd name="connsiteY106" fmla="*/ 573418 h 1089001"/>
              <a:gd name="connsiteX107" fmla="*/ 796290 w 1063665"/>
              <a:gd name="connsiteY107" fmla="*/ 561988 h 1089001"/>
              <a:gd name="connsiteX108" fmla="*/ 811530 w 1063665"/>
              <a:gd name="connsiteY108" fmla="*/ 531508 h 1089001"/>
              <a:gd name="connsiteX109" fmla="*/ 822960 w 1063665"/>
              <a:gd name="connsiteY109" fmla="*/ 504838 h 1089001"/>
              <a:gd name="connsiteX110" fmla="*/ 826770 w 1063665"/>
              <a:gd name="connsiteY110" fmla="*/ 493408 h 1089001"/>
              <a:gd name="connsiteX111" fmla="*/ 842010 w 1063665"/>
              <a:gd name="connsiteY111" fmla="*/ 470548 h 1089001"/>
              <a:gd name="connsiteX112" fmla="*/ 857250 w 1063665"/>
              <a:gd name="connsiteY112" fmla="*/ 447688 h 1089001"/>
              <a:gd name="connsiteX113" fmla="*/ 861060 w 1063665"/>
              <a:gd name="connsiteY113" fmla="*/ 436258 h 1089001"/>
              <a:gd name="connsiteX114" fmla="*/ 868680 w 1063665"/>
              <a:gd name="connsiteY114" fmla="*/ 421018 h 1089001"/>
              <a:gd name="connsiteX115" fmla="*/ 883920 w 1063665"/>
              <a:gd name="connsiteY115" fmla="*/ 398158 h 1089001"/>
              <a:gd name="connsiteX116" fmla="*/ 899160 w 1063665"/>
              <a:gd name="connsiteY116" fmla="*/ 375298 h 1089001"/>
              <a:gd name="connsiteX117" fmla="*/ 922020 w 1063665"/>
              <a:gd name="connsiteY117" fmla="*/ 352438 h 1089001"/>
              <a:gd name="connsiteX118" fmla="*/ 933450 w 1063665"/>
              <a:gd name="connsiteY118" fmla="*/ 348628 h 1089001"/>
              <a:gd name="connsiteX119" fmla="*/ 944880 w 1063665"/>
              <a:gd name="connsiteY119" fmla="*/ 341008 h 1089001"/>
              <a:gd name="connsiteX120" fmla="*/ 960120 w 1063665"/>
              <a:gd name="connsiteY120" fmla="*/ 333388 h 1089001"/>
              <a:gd name="connsiteX121" fmla="*/ 971550 w 1063665"/>
              <a:gd name="connsiteY121" fmla="*/ 321958 h 1089001"/>
              <a:gd name="connsiteX122" fmla="*/ 982980 w 1063665"/>
              <a:gd name="connsiteY122" fmla="*/ 314338 h 1089001"/>
              <a:gd name="connsiteX123" fmla="*/ 994410 w 1063665"/>
              <a:gd name="connsiteY123" fmla="*/ 249568 h 1089001"/>
              <a:gd name="connsiteX124" fmla="*/ 1005840 w 1063665"/>
              <a:gd name="connsiteY124" fmla="*/ 226708 h 1089001"/>
              <a:gd name="connsiteX125" fmla="*/ 1017270 w 1063665"/>
              <a:gd name="connsiteY125" fmla="*/ 219088 h 1089001"/>
              <a:gd name="connsiteX126" fmla="*/ 1047750 w 1063665"/>
              <a:gd name="connsiteY126" fmla="*/ 200038 h 1089001"/>
              <a:gd name="connsiteX127" fmla="*/ 1062990 w 1063665"/>
              <a:gd name="connsiteY127" fmla="*/ 177178 h 1089001"/>
              <a:gd name="connsiteX128" fmla="*/ 1059180 w 1063665"/>
              <a:gd name="connsiteY128" fmla="*/ 165748 h 1089001"/>
              <a:gd name="connsiteX129" fmla="*/ 1047750 w 1063665"/>
              <a:gd name="connsiteY129" fmla="*/ 154318 h 1089001"/>
              <a:gd name="connsiteX130" fmla="*/ 1028700 w 1063665"/>
              <a:gd name="connsiteY130" fmla="*/ 127648 h 1089001"/>
              <a:gd name="connsiteX131" fmla="*/ 1017270 w 1063665"/>
              <a:gd name="connsiteY131" fmla="*/ 93358 h 1089001"/>
              <a:gd name="connsiteX132" fmla="*/ 1009650 w 1063665"/>
              <a:gd name="connsiteY132" fmla="*/ 81928 h 1089001"/>
              <a:gd name="connsiteX133" fmla="*/ 1002030 w 1063665"/>
              <a:gd name="connsiteY133" fmla="*/ 59068 h 1089001"/>
              <a:gd name="connsiteX134" fmla="*/ 994410 w 1063665"/>
              <a:gd name="connsiteY134" fmla="*/ 47638 h 1089001"/>
              <a:gd name="connsiteX135" fmla="*/ 994410 w 1063665"/>
              <a:gd name="connsiteY135" fmla="*/ 1918 h 108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3665" h="1089001">
                <a:moveTo>
                  <a:pt x="994410" y="1918"/>
                </a:moveTo>
                <a:cubicBezTo>
                  <a:pt x="989330" y="-4432"/>
                  <a:pt x="974034" y="6782"/>
                  <a:pt x="963930" y="9538"/>
                </a:cubicBezTo>
                <a:cubicBezTo>
                  <a:pt x="946090" y="14403"/>
                  <a:pt x="928473" y="20072"/>
                  <a:pt x="910590" y="24778"/>
                </a:cubicBezTo>
                <a:cubicBezTo>
                  <a:pt x="904327" y="26426"/>
                  <a:pt x="897767" y="26809"/>
                  <a:pt x="891540" y="28588"/>
                </a:cubicBezTo>
                <a:cubicBezTo>
                  <a:pt x="879955" y="31898"/>
                  <a:pt x="868680" y="36208"/>
                  <a:pt x="857250" y="40018"/>
                </a:cubicBezTo>
                <a:cubicBezTo>
                  <a:pt x="852282" y="41674"/>
                  <a:pt x="847015" y="42288"/>
                  <a:pt x="842010" y="43828"/>
                </a:cubicBezTo>
                <a:cubicBezTo>
                  <a:pt x="826656" y="48552"/>
                  <a:pt x="811530" y="53988"/>
                  <a:pt x="796290" y="59068"/>
                </a:cubicBezTo>
                <a:cubicBezTo>
                  <a:pt x="791322" y="60724"/>
                  <a:pt x="786152" y="61701"/>
                  <a:pt x="781050" y="62878"/>
                </a:cubicBezTo>
                <a:cubicBezTo>
                  <a:pt x="769641" y="65511"/>
                  <a:pt x="758119" y="67658"/>
                  <a:pt x="746760" y="70498"/>
                </a:cubicBezTo>
                <a:cubicBezTo>
                  <a:pt x="709243" y="79877"/>
                  <a:pt x="775374" y="67634"/>
                  <a:pt x="712470" y="78118"/>
                </a:cubicBezTo>
                <a:cubicBezTo>
                  <a:pt x="708660" y="80658"/>
                  <a:pt x="705224" y="83878"/>
                  <a:pt x="701040" y="85738"/>
                </a:cubicBezTo>
                <a:cubicBezTo>
                  <a:pt x="681809" y="94285"/>
                  <a:pt x="678178" y="92686"/>
                  <a:pt x="659130" y="97168"/>
                </a:cubicBezTo>
                <a:cubicBezTo>
                  <a:pt x="643839" y="100766"/>
                  <a:pt x="628313" y="103630"/>
                  <a:pt x="613410" y="108598"/>
                </a:cubicBezTo>
                <a:cubicBezTo>
                  <a:pt x="609600" y="109868"/>
                  <a:pt x="605855" y="111351"/>
                  <a:pt x="601980" y="112408"/>
                </a:cubicBezTo>
                <a:cubicBezTo>
                  <a:pt x="554713" y="125299"/>
                  <a:pt x="586379" y="115068"/>
                  <a:pt x="560070" y="123838"/>
                </a:cubicBezTo>
                <a:cubicBezTo>
                  <a:pt x="514689" y="157874"/>
                  <a:pt x="572391" y="117678"/>
                  <a:pt x="529590" y="139078"/>
                </a:cubicBezTo>
                <a:cubicBezTo>
                  <a:pt x="483736" y="162005"/>
                  <a:pt x="543348" y="140433"/>
                  <a:pt x="499110" y="158128"/>
                </a:cubicBezTo>
                <a:cubicBezTo>
                  <a:pt x="491652" y="161111"/>
                  <a:pt x="483870" y="163208"/>
                  <a:pt x="476250" y="165748"/>
                </a:cubicBezTo>
                <a:lnTo>
                  <a:pt x="464820" y="169558"/>
                </a:lnTo>
                <a:cubicBezTo>
                  <a:pt x="461010" y="172098"/>
                  <a:pt x="456908" y="174247"/>
                  <a:pt x="453390" y="177178"/>
                </a:cubicBezTo>
                <a:cubicBezTo>
                  <a:pt x="440751" y="187711"/>
                  <a:pt x="444719" y="189133"/>
                  <a:pt x="430530" y="196228"/>
                </a:cubicBezTo>
                <a:cubicBezTo>
                  <a:pt x="426938" y="198024"/>
                  <a:pt x="422910" y="198768"/>
                  <a:pt x="419100" y="200038"/>
                </a:cubicBezTo>
                <a:cubicBezTo>
                  <a:pt x="414020" y="203848"/>
                  <a:pt x="408681" y="207335"/>
                  <a:pt x="403860" y="211468"/>
                </a:cubicBezTo>
                <a:cubicBezTo>
                  <a:pt x="399769" y="214975"/>
                  <a:pt x="396815" y="219766"/>
                  <a:pt x="392430" y="222898"/>
                </a:cubicBezTo>
                <a:cubicBezTo>
                  <a:pt x="387808" y="226199"/>
                  <a:pt x="382121" y="227700"/>
                  <a:pt x="377190" y="230518"/>
                </a:cubicBezTo>
                <a:cubicBezTo>
                  <a:pt x="358383" y="241265"/>
                  <a:pt x="372326" y="235939"/>
                  <a:pt x="350520" y="249568"/>
                </a:cubicBezTo>
                <a:cubicBezTo>
                  <a:pt x="345704" y="252578"/>
                  <a:pt x="340553" y="255079"/>
                  <a:pt x="335280" y="257188"/>
                </a:cubicBezTo>
                <a:cubicBezTo>
                  <a:pt x="327822" y="260171"/>
                  <a:pt x="312420" y="264808"/>
                  <a:pt x="312420" y="264808"/>
                </a:cubicBezTo>
                <a:cubicBezTo>
                  <a:pt x="308610" y="268618"/>
                  <a:pt x="305559" y="273382"/>
                  <a:pt x="300990" y="276238"/>
                </a:cubicBezTo>
                <a:cubicBezTo>
                  <a:pt x="289481" y="283431"/>
                  <a:pt x="262139" y="288808"/>
                  <a:pt x="251460" y="291478"/>
                </a:cubicBezTo>
                <a:cubicBezTo>
                  <a:pt x="243668" y="293426"/>
                  <a:pt x="236220" y="296558"/>
                  <a:pt x="228600" y="299098"/>
                </a:cubicBezTo>
                <a:lnTo>
                  <a:pt x="217170" y="302908"/>
                </a:lnTo>
                <a:cubicBezTo>
                  <a:pt x="206260" y="306545"/>
                  <a:pt x="194310" y="305448"/>
                  <a:pt x="182880" y="306718"/>
                </a:cubicBezTo>
                <a:cubicBezTo>
                  <a:pt x="179070" y="307988"/>
                  <a:pt x="175325" y="309471"/>
                  <a:pt x="171450" y="310528"/>
                </a:cubicBezTo>
                <a:cubicBezTo>
                  <a:pt x="161346" y="313284"/>
                  <a:pt x="150905" y="314836"/>
                  <a:pt x="140970" y="318148"/>
                </a:cubicBezTo>
                <a:cubicBezTo>
                  <a:pt x="113142" y="327424"/>
                  <a:pt x="125902" y="323820"/>
                  <a:pt x="102870" y="329578"/>
                </a:cubicBezTo>
                <a:cubicBezTo>
                  <a:pt x="99060" y="332118"/>
                  <a:pt x="95784" y="335750"/>
                  <a:pt x="91440" y="337198"/>
                </a:cubicBezTo>
                <a:cubicBezTo>
                  <a:pt x="84111" y="339641"/>
                  <a:pt x="76121" y="339332"/>
                  <a:pt x="68580" y="341008"/>
                </a:cubicBezTo>
                <a:cubicBezTo>
                  <a:pt x="64660" y="341879"/>
                  <a:pt x="61025" y="343761"/>
                  <a:pt x="57150" y="344818"/>
                </a:cubicBezTo>
                <a:cubicBezTo>
                  <a:pt x="47046" y="347574"/>
                  <a:pt x="26670" y="352438"/>
                  <a:pt x="26670" y="352438"/>
                </a:cubicBezTo>
                <a:cubicBezTo>
                  <a:pt x="24130" y="356248"/>
                  <a:pt x="21981" y="360350"/>
                  <a:pt x="19050" y="363868"/>
                </a:cubicBezTo>
                <a:cubicBezTo>
                  <a:pt x="-5396" y="393204"/>
                  <a:pt x="18919" y="358349"/>
                  <a:pt x="0" y="386728"/>
                </a:cubicBezTo>
                <a:cubicBezTo>
                  <a:pt x="1270" y="390538"/>
                  <a:pt x="1301" y="395022"/>
                  <a:pt x="3810" y="398158"/>
                </a:cubicBezTo>
                <a:cubicBezTo>
                  <a:pt x="9181" y="404872"/>
                  <a:pt x="19140" y="407078"/>
                  <a:pt x="26670" y="409588"/>
                </a:cubicBezTo>
                <a:cubicBezTo>
                  <a:pt x="30480" y="412128"/>
                  <a:pt x="35239" y="413632"/>
                  <a:pt x="38100" y="417208"/>
                </a:cubicBezTo>
                <a:cubicBezTo>
                  <a:pt x="40130" y="419746"/>
                  <a:pt x="45416" y="442813"/>
                  <a:pt x="45720" y="443878"/>
                </a:cubicBezTo>
                <a:cubicBezTo>
                  <a:pt x="48708" y="454337"/>
                  <a:pt x="49890" y="458026"/>
                  <a:pt x="57150" y="466738"/>
                </a:cubicBezTo>
                <a:cubicBezTo>
                  <a:pt x="60599" y="470877"/>
                  <a:pt x="63902" y="475495"/>
                  <a:pt x="68580" y="478168"/>
                </a:cubicBezTo>
                <a:cubicBezTo>
                  <a:pt x="71477" y="479824"/>
                  <a:pt x="101719" y="485558"/>
                  <a:pt x="102870" y="485788"/>
                </a:cubicBezTo>
                <a:cubicBezTo>
                  <a:pt x="107950" y="488328"/>
                  <a:pt x="112541" y="492294"/>
                  <a:pt x="118110" y="493408"/>
                </a:cubicBezTo>
                <a:cubicBezTo>
                  <a:pt x="131865" y="496159"/>
                  <a:pt x="146088" y="495579"/>
                  <a:pt x="160020" y="497218"/>
                </a:cubicBezTo>
                <a:cubicBezTo>
                  <a:pt x="167692" y="498121"/>
                  <a:pt x="175260" y="499758"/>
                  <a:pt x="182880" y="501028"/>
                </a:cubicBezTo>
                <a:cubicBezTo>
                  <a:pt x="192156" y="528856"/>
                  <a:pt x="188552" y="516096"/>
                  <a:pt x="194310" y="539128"/>
                </a:cubicBezTo>
                <a:cubicBezTo>
                  <a:pt x="195580" y="563258"/>
                  <a:pt x="195932" y="587454"/>
                  <a:pt x="198120" y="611518"/>
                </a:cubicBezTo>
                <a:cubicBezTo>
                  <a:pt x="198484" y="615518"/>
                  <a:pt x="200827" y="619086"/>
                  <a:pt x="201930" y="622948"/>
                </a:cubicBezTo>
                <a:cubicBezTo>
                  <a:pt x="203369" y="627983"/>
                  <a:pt x="204470" y="633108"/>
                  <a:pt x="205740" y="638188"/>
                </a:cubicBezTo>
                <a:cubicBezTo>
                  <a:pt x="204470" y="645808"/>
                  <a:pt x="203606" y="653507"/>
                  <a:pt x="201930" y="661048"/>
                </a:cubicBezTo>
                <a:cubicBezTo>
                  <a:pt x="201059" y="664968"/>
                  <a:pt x="198908" y="668540"/>
                  <a:pt x="198120" y="672478"/>
                </a:cubicBezTo>
                <a:cubicBezTo>
                  <a:pt x="196359" y="681284"/>
                  <a:pt x="196329" y="690398"/>
                  <a:pt x="194310" y="699148"/>
                </a:cubicBezTo>
                <a:cubicBezTo>
                  <a:pt x="192504" y="706974"/>
                  <a:pt x="189230" y="714388"/>
                  <a:pt x="186690" y="722008"/>
                </a:cubicBezTo>
                <a:lnTo>
                  <a:pt x="182880" y="733438"/>
                </a:lnTo>
                <a:cubicBezTo>
                  <a:pt x="181432" y="737782"/>
                  <a:pt x="177800" y="741058"/>
                  <a:pt x="175260" y="744868"/>
                </a:cubicBezTo>
                <a:cubicBezTo>
                  <a:pt x="169502" y="767900"/>
                  <a:pt x="173106" y="755140"/>
                  <a:pt x="163830" y="782968"/>
                </a:cubicBezTo>
                <a:cubicBezTo>
                  <a:pt x="162560" y="786778"/>
                  <a:pt x="161816" y="790806"/>
                  <a:pt x="160020" y="794398"/>
                </a:cubicBezTo>
                <a:cubicBezTo>
                  <a:pt x="157480" y="799478"/>
                  <a:pt x="154509" y="804365"/>
                  <a:pt x="152400" y="809638"/>
                </a:cubicBezTo>
                <a:cubicBezTo>
                  <a:pt x="149417" y="817096"/>
                  <a:pt x="144780" y="832498"/>
                  <a:pt x="144780" y="832498"/>
                </a:cubicBezTo>
                <a:cubicBezTo>
                  <a:pt x="146050" y="846468"/>
                  <a:pt x="143380" y="861384"/>
                  <a:pt x="148590" y="874408"/>
                </a:cubicBezTo>
                <a:cubicBezTo>
                  <a:pt x="151610" y="881958"/>
                  <a:pt x="161134" y="884769"/>
                  <a:pt x="167640" y="889648"/>
                </a:cubicBezTo>
                <a:cubicBezTo>
                  <a:pt x="179457" y="898511"/>
                  <a:pt x="177317" y="896684"/>
                  <a:pt x="190500" y="901078"/>
                </a:cubicBezTo>
                <a:cubicBezTo>
                  <a:pt x="194895" y="914264"/>
                  <a:pt x="192430" y="915848"/>
                  <a:pt x="209550" y="920128"/>
                </a:cubicBezTo>
                <a:cubicBezTo>
                  <a:pt x="254932" y="931474"/>
                  <a:pt x="269845" y="931498"/>
                  <a:pt x="312420" y="935368"/>
                </a:cubicBezTo>
                <a:cubicBezTo>
                  <a:pt x="317500" y="937908"/>
                  <a:pt x="322440" y="940751"/>
                  <a:pt x="327660" y="942988"/>
                </a:cubicBezTo>
                <a:cubicBezTo>
                  <a:pt x="331351" y="944570"/>
                  <a:pt x="335954" y="944289"/>
                  <a:pt x="339090" y="946798"/>
                </a:cubicBezTo>
                <a:cubicBezTo>
                  <a:pt x="342666" y="949659"/>
                  <a:pt x="343264" y="955213"/>
                  <a:pt x="346710" y="958228"/>
                </a:cubicBezTo>
                <a:cubicBezTo>
                  <a:pt x="364855" y="974105"/>
                  <a:pt x="365873" y="972544"/>
                  <a:pt x="384810" y="977278"/>
                </a:cubicBezTo>
                <a:cubicBezTo>
                  <a:pt x="388620" y="979818"/>
                  <a:pt x="392264" y="982626"/>
                  <a:pt x="396240" y="984898"/>
                </a:cubicBezTo>
                <a:cubicBezTo>
                  <a:pt x="411793" y="993785"/>
                  <a:pt x="411739" y="989586"/>
                  <a:pt x="422910" y="1003948"/>
                </a:cubicBezTo>
                <a:cubicBezTo>
                  <a:pt x="428533" y="1011177"/>
                  <a:pt x="435254" y="1018120"/>
                  <a:pt x="438150" y="1026808"/>
                </a:cubicBezTo>
                <a:cubicBezTo>
                  <a:pt x="441259" y="1036136"/>
                  <a:pt x="443695" y="1045239"/>
                  <a:pt x="449580" y="1053478"/>
                </a:cubicBezTo>
                <a:cubicBezTo>
                  <a:pt x="454261" y="1060032"/>
                  <a:pt x="465014" y="1068815"/>
                  <a:pt x="472440" y="1072528"/>
                </a:cubicBezTo>
                <a:cubicBezTo>
                  <a:pt x="487913" y="1080265"/>
                  <a:pt x="519716" y="1079467"/>
                  <a:pt x="529590" y="1080148"/>
                </a:cubicBezTo>
                <a:cubicBezTo>
                  <a:pt x="551166" y="1081636"/>
                  <a:pt x="572770" y="1082688"/>
                  <a:pt x="594360" y="1083958"/>
                </a:cubicBezTo>
                <a:cubicBezTo>
                  <a:pt x="613357" y="1088707"/>
                  <a:pt x="620648" y="1092409"/>
                  <a:pt x="643890" y="1083958"/>
                </a:cubicBezTo>
                <a:cubicBezTo>
                  <a:pt x="648193" y="1082393"/>
                  <a:pt x="648970" y="1076338"/>
                  <a:pt x="651510" y="1072528"/>
                </a:cubicBezTo>
                <a:cubicBezTo>
                  <a:pt x="652780" y="1066178"/>
                  <a:pt x="653749" y="1059760"/>
                  <a:pt x="655320" y="1053478"/>
                </a:cubicBezTo>
                <a:cubicBezTo>
                  <a:pt x="656294" y="1049582"/>
                  <a:pt x="659130" y="1046064"/>
                  <a:pt x="659130" y="1042048"/>
                </a:cubicBezTo>
                <a:cubicBezTo>
                  <a:pt x="659130" y="1027659"/>
                  <a:pt x="658028" y="1014276"/>
                  <a:pt x="647700" y="1003948"/>
                </a:cubicBezTo>
                <a:cubicBezTo>
                  <a:pt x="644462" y="1000710"/>
                  <a:pt x="640080" y="998868"/>
                  <a:pt x="636270" y="996328"/>
                </a:cubicBezTo>
                <a:cubicBezTo>
                  <a:pt x="626693" y="967598"/>
                  <a:pt x="639612" y="1003011"/>
                  <a:pt x="624840" y="973468"/>
                </a:cubicBezTo>
                <a:cubicBezTo>
                  <a:pt x="623044" y="969876"/>
                  <a:pt x="622300" y="965848"/>
                  <a:pt x="621030" y="962038"/>
                </a:cubicBezTo>
                <a:cubicBezTo>
                  <a:pt x="622300" y="935368"/>
                  <a:pt x="622623" y="908636"/>
                  <a:pt x="624840" y="882028"/>
                </a:cubicBezTo>
                <a:cubicBezTo>
                  <a:pt x="625174" y="878026"/>
                  <a:pt x="627676" y="874494"/>
                  <a:pt x="628650" y="870598"/>
                </a:cubicBezTo>
                <a:cubicBezTo>
                  <a:pt x="630221" y="864316"/>
                  <a:pt x="629780" y="857443"/>
                  <a:pt x="632460" y="851548"/>
                </a:cubicBezTo>
                <a:cubicBezTo>
                  <a:pt x="636250" y="843211"/>
                  <a:pt x="647700" y="828688"/>
                  <a:pt x="647700" y="828688"/>
                </a:cubicBezTo>
                <a:lnTo>
                  <a:pt x="659130" y="782968"/>
                </a:lnTo>
                <a:cubicBezTo>
                  <a:pt x="661004" y="775474"/>
                  <a:pt x="660497" y="767437"/>
                  <a:pt x="662940" y="760108"/>
                </a:cubicBezTo>
                <a:cubicBezTo>
                  <a:pt x="664388" y="755764"/>
                  <a:pt x="668700" y="752862"/>
                  <a:pt x="670560" y="748678"/>
                </a:cubicBezTo>
                <a:lnTo>
                  <a:pt x="681990" y="714388"/>
                </a:lnTo>
                <a:cubicBezTo>
                  <a:pt x="683260" y="710578"/>
                  <a:pt x="683572" y="706300"/>
                  <a:pt x="685800" y="702958"/>
                </a:cubicBezTo>
                <a:cubicBezTo>
                  <a:pt x="688340" y="699148"/>
                  <a:pt x="691560" y="695712"/>
                  <a:pt x="693420" y="691528"/>
                </a:cubicBezTo>
                <a:cubicBezTo>
                  <a:pt x="696682" y="684188"/>
                  <a:pt x="696585" y="675351"/>
                  <a:pt x="701040" y="668668"/>
                </a:cubicBezTo>
                <a:cubicBezTo>
                  <a:pt x="703580" y="664858"/>
                  <a:pt x="706612" y="661334"/>
                  <a:pt x="708660" y="657238"/>
                </a:cubicBezTo>
                <a:cubicBezTo>
                  <a:pt x="710456" y="653646"/>
                  <a:pt x="709961" y="648944"/>
                  <a:pt x="712470" y="645808"/>
                </a:cubicBezTo>
                <a:cubicBezTo>
                  <a:pt x="715331" y="642232"/>
                  <a:pt x="720090" y="640728"/>
                  <a:pt x="723900" y="638188"/>
                </a:cubicBezTo>
                <a:cubicBezTo>
                  <a:pt x="726440" y="634378"/>
                  <a:pt x="727637" y="629185"/>
                  <a:pt x="731520" y="626758"/>
                </a:cubicBezTo>
                <a:cubicBezTo>
                  <a:pt x="738331" y="622501"/>
                  <a:pt x="754380" y="619138"/>
                  <a:pt x="754380" y="619138"/>
                </a:cubicBezTo>
                <a:cubicBezTo>
                  <a:pt x="764991" y="608527"/>
                  <a:pt x="787176" y="589331"/>
                  <a:pt x="792480" y="573418"/>
                </a:cubicBezTo>
                <a:cubicBezTo>
                  <a:pt x="793750" y="569608"/>
                  <a:pt x="794628" y="565644"/>
                  <a:pt x="796290" y="561988"/>
                </a:cubicBezTo>
                <a:cubicBezTo>
                  <a:pt x="800990" y="551647"/>
                  <a:pt x="807938" y="542284"/>
                  <a:pt x="811530" y="531508"/>
                </a:cubicBezTo>
                <a:cubicBezTo>
                  <a:pt x="820465" y="504703"/>
                  <a:pt x="808836" y="537794"/>
                  <a:pt x="822960" y="504838"/>
                </a:cubicBezTo>
                <a:cubicBezTo>
                  <a:pt x="824542" y="501147"/>
                  <a:pt x="824820" y="496919"/>
                  <a:pt x="826770" y="493408"/>
                </a:cubicBezTo>
                <a:cubicBezTo>
                  <a:pt x="831218" y="485402"/>
                  <a:pt x="836930" y="478168"/>
                  <a:pt x="842010" y="470548"/>
                </a:cubicBezTo>
                <a:lnTo>
                  <a:pt x="857250" y="447688"/>
                </a:lnTo>
                <a:cubicBezTo>
                  <a:pt x="859478" y="444346"/>
                  <a:pt x="859478" y="439949"/>
                  <a:pt x="861060" y="436258"/>
                </a:cubicBezTo>
                <a:cubicBezTo>
                  <a:pt x="863297" y="431038"/>
                  <a:pt x="865758" y="425888"/>
                  <a:pt x="868680" y="421018"/>
                </a:cubicBezTo>
                <a:cubicBezTo>
                  <a:pt x="873392" y="413165"/>
                  <a:pt x="878840" y="405778"/>
                  <a:pt x="883920" y="398158"/>
                </a:cubicBezTo>
                <a:lnTo>
                  <a:pt x="899160" y="375298"/>
                </a:lnTo>
                <a:cubicBezTo>
                  <a:pt x="905138" y="366332"/>
                  <a:pt x="914400" y="360058"/>
                  <a:pt x="922020" y="352438"/>
                </a:cubicBezTo>
                <a:cubicBezTo>
                  <a:pt x="924860" y="349598"/>
                  <a:pt x="929640" y="349898"/>
                  <a:pt x="933450" y="348628"/>
                </a:cubicBezTo>
                <a:cubicBezTo>
                  <a:pt x="937260" y="346088"/>
                  <a:pt x="940904" y="343280"/>
                  <a:pt x="944880" y="341008"/>
                </a:cubicBezTo>
                <a:cubicBezTo>
                  <a:pt x="949811" y="338190"/>
                  <a:pt x="955498" y="336689"/>
                  <a:pt x="960120" y="333388"/>
                </a:cubicBezTo>
                <a:cubicBezTo>
                  <a:pt x="964505" y="330256"/>
                  <a:pt x="967411" y="325407"/>
                  <a:pt x="971550" y="321958"/>
                </a:cubicBezTo>
                <a:cubicBezTo>
                  <a:pt x="975068" y="319027"/>
                  <a:pt x="979170" y="316878"/>
                  <a:pt x="982980" y="314338"/>
                </a:cubicBezTo>
                <a:cubicBezTo>
                  <a:pt x="1001323" y="286824"/>
                  <a:pt x="987024" y="312350"/>
                  <a:pt x="994410" y="249568"/>
                </a:cubicBezTo>
                <a:cubicBezTo>
                  <a:pt x="995236" y="242544"/>
                  <a:pt x="1001045" y="231503"/>
                  <a:pt x="1005840" y="226708"/>
                </a:cubicBezTo>
                <a:cubicBezTo>
                  <a:pt x="1009078" y="223470"/>
                  <a:pt x="1013544" y="221750"/>
                  <a:pt x="1017270" y="219088"/>
                </a:cubicBezTo>
                <a:cubicBezTo>
                  <a:pt x="1040351" y="202602"/>
                  <a:pt x="1023881" y="211972"/>
                  <a:pt x="1047750" y="200038"/>
                </a:cubicBezTo>
                <a:lnTo>
                  <a:pt x="1062990" y="177178"/>
                </a:lnTo>
                <a:cubicBezTo>
                  <a:pt x="1065218" y="173836"/>
                  <a:pt x="1061408" y="169090"/>
                  <a:pt x="1059180" y="165748"/>
                </a:cubicBezTo>
                <a:cubicBezTo>
                  <a:pt x="1056191" y="161265"/>
                  <a:pt x="1051257" y="158409"/>
                  <a:pt x="1047750" y="154318"/>
                </a:cubicBezTo>
                <a:cubicBezTo>
                  <a:pt x="1046451" y="152803"/>
                  <a:pt x="1030556" y="131823"/>
                  <a:pt x="1028700" y="127648"/>
                </a:cubicBezTo>
                <a:lnTo>
                  <a:pt x="1017270" y="93358"/>
                </a:lnTo>
                <a:cubicBezTo>
                  <a:pt x="1015822" y="89014"/>
                  <a:pt x="1011510" y="86112"/>
                  <a:pt x="1009650" y="81928"/>
                </a:cubicBezTo>
                <a:cubicBezTo>
                  <a:pt x="1006388" y="74588"/>
                  <a:pt x="1004570" y="66688"/>
                  <a:pt x="1002030" y="59068"/>
                </a:cubicBezTo>
                <a:cubicBezTo>
                  <a:pt x="1000582" y="54724"/>
                  <a:pt x="996458" y="51734"/>
                  <a:pt x="994410" y="47638"/>
                </a:cubicBezTo>
                <a:cubicBezTo>
                  <a:pt x="988592" y="36002"/>
                  <a:pt x="999490" y="8268"/>
                  <a:pt x="994410" y="1918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 1042"/>
          <p:cNvSpPr/>
          <p:nvPr/>
        </p:nvSpPr>
        <p:spPr>
          <a:xfrm>
            <a:off x="4429911" y="2861310"/>
            <a:ext cx="1071729" cy="1090563"/>
          </a:xfrm>
          <a:custGeom>
            <a:avLst/>
            <a:gdLst>
              <a:gd name="connsiteX0" fmla="*/ 961239 w 1071729"/>
              <a:gd name="connsiteY0" fmla="*/ 15240 h 1090563"/>
              <a:gd name="connsiteX1" fmla="*/ 904089 w 1071729"/>
              <a:gd name="connsiteY1" fmla="*/ 22860 h 1090563"/>
              <a:gd name="connsiteX2" fmla="*/ 892659 w 1071729"/>
              <a:gd name="connsiteY2" fmla="*/ 26670 h 1090563"/>
              <a:gd name="connsiteX3" fmla="*/ 812649 w 1071729"/>
              <a:gd name="connsiteY3" fmla="*/ 41910 h 1090563"/>
              <a:gd name="connsiteX4" fmla="*/ 801219 w 1071729"/>
              <a:gd name="connsiteY4" fmla="*/ 49530 h 1090563"/>
              <a:gd name="connsiteX5" fmla="*/ 778359 w 1071729"/>
              <a:gd name="connsiteY5" fmla="*/ 57150 h 1090563"/>
              <a:gd name="connsiteX6" fmla="*/ 766929 w 1071729"/>
              <a:gd name="connsiteY6" fmla="*/ 64770 h 1090563"/>
              <a:gd name="connsiteX7" fmla="*/ 744069 w 1071729"/>
              <a:gd name="connsiteY7" fmla="*/ 72390 h 1090563"/>
              <a:gd name="connsiteX8" fmla="*/ 732639 w 1071729"/>
              <a:gd name="connsiteY8" fmla="*/ 76200 h 1090563"/>
              <a:gd name="connsiteX9" fmla="*/ 721209 w 1071729"/>
              <a:gd name="connsiteY9" fmla="*/ 80010 h 1090563"/>
              <a:gd name="connsiteX10" fmla="*/ 702159 w 1071729"/>
              <a:gd name="connsiteY10" fmla="*/ 83820 h 1090563"/>
              <a:gd name="connsiteX11" fmla="*/ 690729 w 1071729"/>
              <a:gd name="connsiteY11" fmla="*/ 87630 h 1090563"/>
              <a:gd name="connsiteX12" fmla="*/ 664059 w 1071729"/>
              <a:gd name="connsiteY12" fmla="*/ 95250 h 1090563"/>
              <a:gd name="connsiteX13" fmla="*/ 652629 w 1071729"/>
              <a:gd name="connsiteY13" fmla="*/ 102870 h 1090563"/>
              <a:gd name="connsiteX14" fmla="*/ 614529 w 1071729"/>
              <a:gd name="connsiteY14" fmla="*/ 114300 h 1090563"/>
              <a:gd name="connsiteX15" fmla="*/ 576429 w 1071729"/>
              <a:gd name="connsiteY15" fmla="*/ 118110 h 1090563"/>
              <a:gd name="connsiteX16" fmla="*/ 538329 w 1071729"/>
              <a:gd name="connsiteY16" fmla="*/ 125730 h 1090563"/>
              <a:gd name="connsiteX17" fmla="*/ 519279 w 1071729"/>
              <a:gd name="connsiteY17" fmla="*/ 129540 h 1090563"/>
              <a:gd name="connsiteX18" fmla="*/ 484989 w 1071729"/>
              <a:gd name="connsiteY18" fmla="*/ 148590 h 1090563"/>
              <a:gd name="connsiteX19" fmla="*/ 473559 w 1071729"/>
              <a:gd name="connsiteY19" fmla="*/ 156210 h 1090563"/>
              <a:gd name="connsiteX20" fmla="*/ 462129 w 1071729"/>
              <a:gd name="connsiteY20" fmla="*/ 167640 h 1090563"/>
              <a:gd name="connsiteX21" fmla="*/ 439269 w 1071729"/>
              <a:gd name="connsiteY21" fmla="*/ 175260 h 1090563"/>
              <a:gd name="connsiteX22" fmla="*/ 427839 w 1071729"/>
              <a:gd name="connsiteY22" fmla="*/ 182880 h 1090563"/>
              <a:gd name="connsiteX23" fmla="*/ 404979 w 1071729"/>
              <a:gd name="connsiteY23" fmla="*/ 190500 h 1090563"/>
              <a:gd name="connsiteX24" fmla="*/ 393549 w 1071729"/>
              <a:gd name="connsiteY24" fmla="*/ 194310 h 1090563"/>
              <a:gd name="connsiteX25" fmla="*/ 366879 w 1071729"/>
              <a:gd name="connsiteY25" fmla="*/ 205740 h 1090563"/>
              <a:gd name="connsiteX26" fmla="*/ 332589 w 1071729"/>
              <a:gd name="connsiteY26" fmla="*/ 224790 h 1090563"/>
              <a:gd name="connsiteX27" fmla="*/ 321159 w 1071729"/>
              <a:gd name="connsiteY27" fmla="*/ 236220 h 1090563"/>
              <a:gd name="connsiteX28" fmla="*/ 309729 w 1071729"/>
              <a:gd name="connsiteY28" fmla="*/ 240030 h 1090563"/>
              <a:gd name="connsiteX29" fmla="*/ 302109 w 1071729"/>
              <a:gd name="connsiteY29" fmla="*/ 251460 h 1090563"/>
              <a:gd name="connsiteX30" fmla="*/ 275439 w 1071729"/>
              <a:gd name="connsiteY30" fmla="*/ 262890 h 1090563"/>
              <a:gd name="connsiteX31" fmla="*/ 264009 w 1071729"/>
              <a:gd name="connsiteY31" fmla="*/ 270510 h 1090563"/>
              <a:gd name="connsiteX32" fmla="*/ 252579 w 1071729"/>
              <a:gd name="connsiteY32" fmla="*/ 274320 h 1090563"/>
              <a:gd name="connsiteX33" fmla="*/ 229719 w 1071729"/>
              <a:gd name="connsiteY33" fmla="*/ 289560 h 1090563"/>
              <a:gd name="connsiteX34" fmla="*/ 214479 w 1071729"/>
              <a:gd name="connsiteY34" fmla="*/ 293370 h 1090563"/>
              <a:gd name="connsiteX35" fmla="*/ 203049 w 1071729"/>
              <a:gd name="connsiteY35" fmla="*/ 297180 h 1090563"/>
              <a:gd name="connsiteX36" fmla="*/ 187809 w 1071729"/>
              <a:gd name="connsiteY36" fmla="*/ 300990 h 1090563"/>
              <a:gd name="connsiteX37" fmla="*/ 149709 w 1071729"/>
              <a:gd name="connsiteY37" fmla="*/ 312420 h 1090563"/>
              <a:gd name="connsiteX38" fmla="*/ 126849 w 1071729"/>
              <a:gd name="connsiteY38" fmla="*/ 323850 h 1090563"/>
              <a:gd name="connsiteX39" fmla="*/ 88749 w 1071729"/>
              <a:gd name="connsiteY39" fmla="*/ 339090 h 1090563"/>
              <a:gd name="connsiteX40" fmla="*/ 77319 w 1071729"/>
              <a:gd name="connsiteY40" fmla="*/ 342900 h 1090563"/>
              <a:gd name="connsiteX41" fmla="*/ 65889 w 1071729"/>
              <a:gd name="connsiteY41" fmla="*/ 346710 h 1090563"/>
              <a:gd name="connsiteX42" fmla="*/ 46839 w 1071729"/>
              <a:gd name="connsiteY42" fmla="*/ 350520 h 1090563"/>
              <a:gd name="connsiteX43" fmla="*/ 23979 w 1071729"/>
              <a:gd name="connsiteY43" fmla="*/ 358140 h 1090563"/>
              <a:gd name="connsiteX44" fmla="*/ 4929 w 1071729"/>
              <a:gd name="connsiteY44" fmla="*/ 388620 h 1090563"/>
              <a:gd name="connsiteX45" fmla="*/ 16359 w 1071729"/>
              <a:gd name="connsiteY45" fmla="*/ 392430 h 1090563"/>
              <a:gd name="connsiteX46" fmla="*/ 35409 w 1071729"/>
              <a:gd name="connsiteY46" fmla="*/ 434340 h 1090563"/>
              <a:gd name="connsiteX47" fmla="*/ 35409 w 1071729"/>
              <a:gd name="connsiteY47" fmla="*/ 434340 h 1090563"/>
              <a:gd name="connsiteX48" fmla="*/ 43029 w 1071729"/>
              <a:gd name="connsiteY48" fmla="*/ 445770 h 1090563"/>
              <a:gd name="connsiteX49" fmla="*/ 65889 w 1071729"/>
              <a:gd name="connsiteY49" fmla="*/ 461010 h 1090563"/>
              <a:gd name="connsiteX50" fmla="*/ 81129 w 1071729"/>
              <a:gd name="connsiteY50" fmla="*/ 472440 h 1090563"/>
              <a:gd name="connsiteX51" fmla="*/ 92559 w 1071729"/>
              <a:gd name="connsiteY51" fmla="*/ 476250 h 1090563"/>
              <a:gd name="connsiteX52" fmla="*/ 103989 w 1071729"/>
              <a:gd name="connsiteY52" fmla="*/ 483870 h 1090563"/>
              <a:gd name="connsiteX53" fmla="*/ 142089 w 1071729"/>
              <a:gd name="connsiteY53" fmla="*/ 491490 h 1090563"/>
              <a:gd name="connsiteX54" fmla="*/ 164949 w 1071729"/>
              <a:gd name="connsiteY54" fmla="*/ 506730 h 1090563"/>
              <a:gd name="connsiteX55" fmla="*/ 176379 w 1071729"/>
              <a:gd name="connsiteY55" fmla="*/ 514350 h 1090563"/>
              <a:gd name="connsiteX56" fmla="*/ 183999 w 1071729"/>
              <a:gd name="connsiteY56" fmla="*/ 525780 h 1090563"/>
              <a:gd name="connsiteX57" fmla="*/ 195429 w 1071729"/>
              <a:gd name="connsiteY57" fmla="*/ 563880 h 1090563"/>
              <a:gd name="connsiteX58" fmla="*/ 199239 w 1071729"/>
              <a:gd name="connsiteY58" fmla="*/ 594360 h 1090563"/>
              <a:gd name="connsiteX59" fmla="*/ 214479 w 1071729"/>
              <a:gd name="connsiteY59" fmla="*/ 617220 h 1090563"/>
              <a:gd name="connsiteX60" fmla="*/ 218289 w 1071729"/>
              <a:gd name="connsiteY60" fmla="*/ 628650 h 1090563"/>
              <a:gd name="connsiteX61" fmla="*/ 206859 w 1071729"/>
              <a:gd name="connsiteY61" fmla="*/ 681990 h 1090563"/>
              <a:gd name="connsiteX62" fmla="*/ 203049 w 1071729"/>
              <a:gd name="connsiteY62" fmla="*/ 693420 h 1090563"/>
              <a:gd name="connsiteX63" fmla="*/ 195429 w 1071729"/>
              <a:gd name="connsiteY63" fmla="*/ 704850 h 1090563"/>
              <a:gd name="connsiteX64" fmla="*/ 180189 w 1071729"/>
              <a:gd name="connsiteY64" fmla="*/ 731520 h 1090563"/>
              <a:gd name="connsiteX65" fmla="*/ 168759 w 1071729"/>
              <a:gd name="connsiteY65" fmla="*/ 762000 h 1090563"/>
              <a:gd name="connsiteX66" fmla="*/ 164949 w 1071729"/>
              <a:gd name="connsiteY66" fmla="*/ 777240 h 1090563"/>
              <a:gd name="connsiteX67" fmla="*/ 157329 w 1071729"/>
              <a:gd name="connsiteY67" fmla="*/ 792480 h 1090563"/>
              <a:gd name="connsiteX68" fmla="*/ 149709 w 1071729"/>
              <a:gd name="connsiteY68" fmla="*/ 815340 h 1090563"/>
              <a:gd name="connsiteX69" fmla="*/ 145899 w 1071729"/>
              <a:gd name="connsiteY69" fmla="*/ 826770 h 1090563"/>
              <a:gd name="connsiteX70" fmla="*/ 164949 w 1071729"/>
              <a:gd name="connsiteY70" fmla="*/ 891540 h 1090563"/>
              <a:gd name="connsiteX71" fmla="*/ 176379 w 1071729"/>
              <a:gd name="connsiteY71" fmla="*/ 895350 h 1090563"/>
              <a:gd name="connsiteX72" fmla="*/ 187809 w 1071729"/>
              <a:gd name="connsiteY72" fmla="*/ 902970 h 1090563"/>
              <a:gd name="connsiteX73" fmla="*/ 248769 w 1071729"/>
              <a:gd name="connsiteY73" fmla="*/ 914400 h 1090563"/>
              <a:gd name="connsiteX74" fmla="*/ 283059 w 1071729"/>
              <a:gd name="connsiteY74" fmla="*/ 933450 h 1090563"/>
              <a:gd name="connsiteX75" fmla="*/ 294489 w 1071729"/>
              <a:gd name="connsiteY75" fmla="*/ 941070 h 1090563"/>
              <a:gd name="connsiteX76" fmla="*/ 366879 w 1071729"/>
              <a:gd name="connsiteY76" fmla="*/ 952500 h 1090563"/>
              <a:gd name="connsiteX77" fmla="*/ 378309 w 1071729"/>
              <a:gd name="connsiteY77" fmla="*/ 960120 h 1090563"/>
              <a:gd name="connsiteX78" fmla="*/ 385929 w 1071729"/>
              <a:gd name="connsiteY78" fmla="*/ 982980 h 1090563"/>
              <a:gd name="connsiteX79" fmla="*/ 397359 w 1071729"/>
              <a:gd name="connsiteY79" fmla="*/ 1005840 h 1090563"/>
              <a:gd name="connsiteX80" fmla="*/ 420219 w 1071729"/>
              <a:gd name="connsiteY80" fmla="*/ 1017270 h 1090563"/>
              <a:gd name="connsiteX81" fmla="*/ 443079 w 1071729"/>
              <a:gd name="connsiteY81" fmla="*/ 1036320 h 1090563"/>
              <a:gd name="connsiteX82" fmla="*/ 454509 w 1071729"/>
              <a:gd name="connsiteY82" fmla="*/ 1059180 h 1090563"/>
              <a:gd name="connsiteX83" fmla="*/ 488799 w 1071729"/>
              <a:gd name="connsiteY83" fmla="*/ 1074420 h 1090563"/>
              <a:gd name="connsiteX84" fmla="*/ 599289 w 1071729"/>
              <a:gd name="connsiteY84" fmla="*/ 1085850 h 1090563"/>
              <a:gd name="connsiteX85" fmla="*/ 671679 w 1071729"/>
              <a:gd name="connsiteY85" fmla="*/ 1085850 h 1090563"/>
              <a:gd name="connsiteX86" fmla="*/ 675489 w 1071729"/>
              <a:gd name="connsiteY86" fmla="*/ 1074420 h 1090563"/>
              <a:gd name="connsiteX87" fmla="*/ 667869 w 1071729"/>
              <a:gd name="connsiteY87" fmla="*/ 1040130 h 1090563"/>
              <a:gd name="connsiteX88" fmla="*/ 656439 w 1071729"/>
              <a:gd name="connsiteY88" fmla="*/ 1028700 h 1090563"/>
              <a:gd name="connsiteX89" fmla="*/ 648819 w 1071729"/>
              <a:gd name="connsiteY89" fmla="*/ 1002030 h 1090563"/>
              <a:gd name="connsiteX90" fmla="*/ 641199 w 1071729"/>
              <a:gd name="connsiteY90" fmla="*/ 922020 h 1090563"/>
              <a:gd name="connsiteX91" fmla="*/ 645009 w 1071729"/>
              <a:gd name="connsiteY91" fmla="*/ 883920 h 1090563"/>
              <a:gd name="connsiteX92" fmla="*/ 652629 w 1071729"/>
              <a:gd name="connsiteY92" fmla="*/ 853440 h 1090563"/>
              <a:gd name="connsiteX93" fmla="*/ 656439 w 1071729"/>
              <a:gd name="connsiteY93" fmla="*/ 830580 h 1090563"/>
              <a:gd name="connsiteX94" fmla="*/ 664059 w 1071729"/>
              <a:gd name="connsiteY94" fmla="*/ 819150 h 1090563"/>
              <a:gd name="connsiteX95" fmla="*/ 667869 w 1071729"/>
              <a:gd name="connsiteY95" fmla="*/ 807720 h 1090563"/>
              <a:gd name="connsiteX96" fmla="*/ 671679 w 1071729"/>
              <a:gd name="connsiteY96" fmla="*/ 788670 h 1090563"/>
              <a:gd name="connsiteX97" fmla="*/ 679299 w 1071729"/>
              <a:gd name="connsiteY97" fmla="*/ 777240 h 1090563"/>
              <a:gd name="connsiteX98" fmla="*/ 683109 w 1071729"/>
              <a:gd name="connsiteY98" fmla="*/ 765810 h 1090563"/>
              <a:gd name="connsiteX99" fmla="*/ 690729 w 1071729"/>
              <a:gd name="connsiteY99" fmla="*/ 754380 h 1090563"/>
              <a:gd name="connsiteX100" fmla="*/ 694539 w 1071729"/>
              <a:gd name="connsiteY100" fmla="*/ 742950 h 1090563"/>
              <a:gd name="connsiteX101" fmla="*/ 709779 w 1071729"/>
              <a:gd name="connsiteY101" fmla="*/ 720090 h 1090563"/>
              <a:gd name="connsiteX102" fmla="*/ 713589 w 1071729"/>
              <a:gd name="connsiteY102" fmla="*/ 704850 h 1090563"/>
              <a:gd name="connsiteX103" fmla="*/ 721209 w 1071729"/>
              <a:gd name="connsiteY103" fmla="*/ 681990 h 1090563"/>
              <a:gd name="connsiteX104" fmla="*/ 728829 w 1071729"/>
              <a:gd name="connsiteY104" fmla="*/ 651510 h 1090563"/>
              <a:gd name="connsiteX105" fmla="*/ 740259 w 1071729"/>
              <a:gd name="connsiteY105" fmla="*/ 640080 h 1090563"/>
              <a:gd name="connsiteX106" fmla="*/ 751689 w 1071729"/>
              <a:gd name="connsiteY106" fmla="*/ 636270 h 1090563"/>
              <a:gd name="connsiteX107" fmla="*/ 763119 w 1071729"/>
              <a:gd name="connsiteY107" fmla="*/ 628650 h 1090563"/>
              <a:gd name="connsiteX108" fmla="*/ 774549 w 1071729"/>
              <a:gd name="connsiteY108" fmla="*/ 624840 h 1090563"/>
              <a:gd name="connsiteX109" fmla="*/ 785979 w 1071729"/>
              <a:gd name="connsiteY109" fmla="*/ 613410 h 1090563"/>
              <a:gd name="connsiteX110" fmla="*/ 789789 w 1071729"/>
              <a:gd name="connsiteY110" fmla="*/ 601980 h 1090563"/>
              <a:gd name="connsiteX111" fmla="*/ 805029 w 1071729"/>
              <a:gd name="connsiteY111" fmla="*/ 579120 h 1090563"/>
              <a:gd name="connsiteX112" fmla="*/ 812649 w 1071729"/>
              <a:gd name="connsiteY112" fmla="*/ 556260 h 1090563"/>
              <a:gd name="connsiteX113" fmla="*/ 824079 w 1071729"/>
              <a:gd name="connsiteY113" fmla="*/ 544830 h 1090563"/>
              <a:gd name="connsiteX114" fmla="*/ 831699 w 1071729"/>
              <a:gd name="connsiteY114" fmla="*/ 533400 h 1090563"/>
              <a:gd name="connsiteX115" fmla="*/ 843129 w 1071729"/>
              <a:gd name="connsiteY115" fmla="*/ 510540 h 1090563"/>
              <a:gd name="connsiteX116" fmla="*/ 862179 w 1071729"/>
              <a:gd name="connsiteY116" fmla="*/ 487680 h 1090563"/>
              <a:gd name="connsiteX117" fmla="*/ 865989 w 1071729"/>
              <a:gd name="connsiteY117" fmla="*/ 476250 h 1090563"/>
              <a:gd name="connsiteX118" fmla="*/ 873609 w 1071729"/>
              <a:gd name="connsiteY118" fmla="*/ 464820 h 1090563"/>
              <a:gd name="connsiteX119" fmla="*/ 885039 w 1071729"/>
              <a:gd name="connsiteY119" fmla="*/ 441960 h 1090563"/>
              <a:gd name="connsiteX120" fmla="*/ 892659 w 1071729"/>
              <a:gd name="connsiteY120" fmla="*/ 403860 h 1090563"/>
              <a:gd name="connsiteX121" fmla="*/ 900279 w 1071729"/>
              <a:gd name="connsiteY121" fmla="*/ 392430 h 1090563"/>
              <a:gd name="connsiteX122" fmla="*/ 911709 w 1071729"/>
              <a:gd name="connsiteY122" fmla="*/ 388620 h 1090563"/>
              <a:gd name="connsiteX123" fmla="*/ 934569 w 1071729"/>
              <a:gd name="connsiteY123" fmla="*/ 377190 h 1090563"/>
              <a:gd name="connsiteX124" fmla="*/ 957429 w 1071729"/>
              <a:gd name="connsiteY124" fmla="*/ 358140 h 1090563"/>
              <a:gd name="connsiteX125" fmla="*/ 968859 w 1071729"/>
              <a:gd name="connsiteY125" fmla="*/ 350520 h 1090563"/>
              <a:gd name="connsiteX126" fmla="*/ 980289 w 1071729"/>
              <a:gd name="connsiteY126" fmla="*/ 339090 h 1090563"/>
              <a:gd name="connsiteX127" fmla="*/ 1003149 w 1071729"/>
              <a:gd name="connsiteY127" fmla="*/ 323850 h 1090563"/>
              <a:gd name="connsiteX128" fmla="*/ 1018389 w 1071729"/>
              <a:gd name="connsiteY128" fmla="*/ 300990 h 1090563"/>
              <a:gd name="connsiteX129" fmla="*/ 1022199 w 1071729"/>
              <a:gd name="connsiteY129" fmla="*/ 289560 h 1090563"/>
              <a:gd name="connsiteX130" fmla="*/ 1029819 w 1071729"/>
              <a:gd name="connsiteY130" fmla="*/ 278130 h 1090563"/>
              <a:gd name="connsiteX131" fmla="*/ 1037439 w 1071729"/>
              <a:gd name="connsiteY131" fmla="*/ 247650 h 1090563"/>
              <a:gd name="connsiteX132" fmla="*/ 1041249 w 1071729"/>
              <a:gd name="connsiteY132" fmla="*/ 232410 h 1090563"/>
              <a:gd name="connsiteX133" fmla="*/ 1048869 w 1071729"/>
              <a:gd name="connsiteY133" fmla="*/ 217170 h 1090563"/>
              <a:gd name="connsiteX134" fmla="*/ 1056489 w 1071729"/>
              <a:gd name="connsiteY134" fmla="*/ 194310 h 1090563"/>
              <a:gd name="connsiteX135" fmla="*/ 1071729 w 1071729"/>
              <a:gd name="connsiteY135" fmla="*/ 171450 h 1090563"/>
              <a:gd name="connsiteX136" fmla="*/ 1064109 w 1071729"/>
              <a:gd name="connsiteY136" fmla="*/ 148590 h 1090563"/>
              <a:gd name="connsiteX137" fmla="*/ 1060299 w 1071729"/>
              <a:gd name="connsiteY137" fmla="*/ 137160 h 1090563"/>
              <a:gd name="connsiteX138" fmla="*/ 1045059 w 1071729"/>
              <a:gd name="connsiteY138" fmla="*/ 114300 h 1090563"/>
              <a:gd name="connsiteX139" fmla="*/ 1041249 w 1071729"/>
              <a:gd name="connsiteY139" fmla="*/ 99060 h 1090563"/>
              <a:gd name="connsiteX140" fmla="*/ 1033629 w 1071729"/>
              <a:gd name="connsiteY140" fmla="*/ 60960 h 1090563"/>
              <a:gd name="connsiteX141" fmla="*/ 1026009 w 1071729"/>
              <a:gd name="connsiteY141" fmla="*/ 49530 h 1090563"/>
              <a:gd name="connsiteX142" fmla="*/ 1022199 w 1071729"/>
              <a:gd name="connsiteY142" fmla="*/ 38100 h 1090563"/>
              <a:gd name="connsiteX143" fmla="*/ 1006959 w 1071729"/>
              <a:gd name="connsiteY143" fmla="*/ 15240 h 1090563"/>
              <a:gd name="connsiteX144" fmla="*/ 999339 w 1071729"/>
              <a:gd name="connsiteY144" fmla="*/ 3810 h 1090563"/>
              <a:gd name="connsiteX145" fmla="*/ 987909 w 1071729"/>
              <a:gd name="connsiteY145" fmla="*/ 0 h 1090563"/>
              <a:gd name="connsiteX146" fmla="*/ 961239 w 1071729"/>
              <a:gd name="connsiteY146" fmla="*/ 15240 h 109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071729" h="1090563">
                <a:moveTo>
                  <a:pt x="961239" y="15240"/>
                </a:moveTo>
                <a:cubicBezTo>
                  <a:pt x="953822" y="16167"/>
                  <a:pt x="912852" y="21107"/>
                  <a:pt x="904089" y="22860"/>
                </a:cubicBezTo>
                <a:cubicBezTo>
                  <a:pt x="900151" y="23648"/>
                  <a:pt x="896597" y="25882"/>
                  <a:pt x="892659" y="26670"/>
                </a:cubicBezTo>
                <a:cubicBezTo>
                  <a:pt x="789826" y="47237"/>
                  <a:pt x="857018" y="30818"/>
                  <a:pt x="812649" y="41910"/>
                </a:cubicBezTo>
                <a:cubicBezTo>
                  <a:pt x="808839" y="44450"/>
                  <a:pt x="805403" y="47670"/>
                  <a:pt x="801219" y="49530"/>
                </a:cubicBezTo>
                <a:cubicBezTo>
                  <a:pt x="793879" y="52792"/>
                  <a:pt x="778359" y="57150"/>
                  <a:pt x="778359" y="57150"/>
                </a:cubicBezTo>
                <a:cubicBezTo>
                  <a:pt x="774549" y="59690"/>
                  <a:pt x="771113" y="62910"/>
                  <a:pt x="766929" y="64770"/>
                </a:cubicBezTo>
                <a:cubicBezTo>
                  <a:pt x="759589" y="68032"/>
                  <a:pt x="751689" y="69850"/>
                  <a:pt x="744069" y="72390"/>
                </a:cubicBezTo>
                <a:lnTo>
                  <a:pt x="732639" y="76200"/>
                </a:lnTo>
                <a:cubicBezTo>
                  <a:pt x="728829" y="77470"/>
                  <a:pt x="725147" y="79222"/>
                  <a:pt x="721209" y="80010"/>
                </a:cubicBezTo>
                <a:cubicBezTo>
                  <a:pt x="714859" y="81280"/>
                  <a:pt x="708441" y="82249"/>
                  <a:pt x="702159" y="83820"/>
                </a:cubicBezTo>
                <a:cubicBezTo>
                  <a:pt x="698263" y="84794"/>
                  <a:pt x="694591" y="86527"/>
                  <a:pt x="690729" y="87630"/>
                </a:cubicBezTo>
                <a:cubicBezTo>
                  <a:pt x="657241" y="97198"/>
                  <a:pt x="691464" y="86115"/>
                  <a:pt x="664059" y="95250"/>
                </a:cubicBezTo>
                <a:cubicBezTo>
                  <a:pt x="660249" y="97790"/>
                  <a:pt x="656813" y="101010"/>
                  <a:pt x="652629" y="102870"/>
                </a:cubicBezTo>
                <a:cubicBezTo>
                  <a:pt x="647605" y="105103"/>
                  <a:pt x="622695" y="113133"/>
                  <a:pt x="614529" y="114300"/>
                </a:cubicBezTo>
                <a:cubicBezTo>
                  <a:pt x="601894" y="116105"/>
                  <a:pt x="589051" y="116217"/>
                  <a:pt x="576429" y="118110"/>
                </a:cubicBezTo>
                <a:cubicBezTo>
                  <a:pt x="563621" y="120031"/>
                  <a:pt x="551029" y="123190"/>
                  <a:pt x="538329" y="125730"/>
                </a:cubicBezTo>
                <a:lnTo>
                  <a:pt x="519279" y="129540"/>
                </a:lnTo>
                <a:cubicBezTo>
                  <a:pt x="493077" y="147008"/>
                  <a:pt x="505107" y="141884"/>
                  <a:pt x="484989" y="148590"/>
                </a:cubicBezTo>
                <a:cubicBezTo>
                  <a:pt x="481179" y="151130"/>
                  <a:pt x="477077" y="153279"/>
                  <a:pt x="473559" y="156210"/>
                </a:cubicBezTo>
                <a:cubicBezTo>
                  <a:pt x="469420" y="159659"/>
                  <a:pt x="466839" y="165023"/>
                  <a:pt x="462129" y="167640"/>
                </a:cubicBezTo>
                <a:cubicBezTo>
                  <a:pt x="455108" y="171541"/>
                  <a:pt x="439269" y="175260"/>
                  <a:pt x="439269" y="175260"/>
                </a:cubicBezTo>
                <a:cubicBezTo>
                  <a:pt x="435459" y="177800"/>
                  <a:pt x="432023" y="181020"/>
                  <a:pt x="427839" y="182880"/>
                </a:cubicBezTo>
                <a:cubicBezTo>
                  <a:pt x="420499" y="186142"/>
                  <a:pt x="412599" y="187960"/>
                  <a:pt x="404979" y="190500"/>
                </a:cubicBezTo>
                <a:cubicBezTo>
                  <a:pt x="401169" y="191770"/>
                  <a:pt x="397141" y="192514"/>
                  <a:pt x="393549" y="194310"/>
                </a:cubicBezTo>
                <a:cubicBezTo>
                  <a:pt x="374717" y="203726"/>
                  <a:pt x="383697" y="200134"/>
                  <a:pt x="366879" y="205740"/>
                </a:cubicBezTo>
                <a:cubicBezTo>
                  <a:pt x="340677" y="223208"/>
                  <a:pt x="352707" y="218084"/>
                  <a:pt x="332589" y="224790"/>
                </a:cubicBezTo>
                <a:cubicBezTo>
                  <a:pt x="328779" y="228600"/>
                  <a:pt x="325642" y="233231"/>
                  <a:pt x="321159" y="236220"/>
                </a:cubicBezTo>
                <a:cubicBezTo>
                  <a:pt x="317817" y="238448"/>
                  <a:pt x="312865" y="237521"/>
                  <a:pt x="309729" y="240030"/>
                </a:cubicBezTo>
                <a:cubicBezTo>
                  <a:pt x="306153" y="242891"/>
                  <a:pt x="305627" y="248529"/>
                  <a:pt x="302109" y="251460"/>
                </a:cubicBezTo>
                <a:cubicBezTo>
                  <a:pt x="295832" y="256691"/>
                  <a:pt x="283380" y="260243"/>
                  <a:pt x="275439" y="262890"/>
                </a:cubicBezTo>
                <a:cubicBezTo>
                  <a:pt x="271629" y="265430"/>
                  <a:pt x="268105" y="268462"/>
                  <a:pt x="264009" y="270510"/>
                </a:cubicBezTo>
                <a:cubicBezTo>
                  <a:pt x="260417" y="272306"/>
                  <a:pt x="256090" y="272370"/>
                  <a:pt x="252579" y="274320"/>
                </a:cubicBezTo>
                <a:cubicBezTo>
                  <a:pt x="244573" y="278768"/>
                  <a:pt x="237339" y="284480"/>
                  <a:pt x="229719" y="289560"/>
                </a:cubicBezTo>
                <a:cubicBezTo>
                  <a:pt x="225362" y="292465"/>
                  <a:pt x="219514" y="291931"/>
                  <a:pt x="214479" y="293370"/>
                </a:cubicBezTo>
                <a:cubicBezTo>
                  <a:pt x="210617" y="294473"/>
                  <a:pt x="206911" y="296077"/>
                  <a:pt x="203049" y="297180"/>
                </a:cubicBezTo>
                <a:cubicBezTo>
                  <a:pt x="198014" y="298619"/>
                  <a:pt x="192825" y="299485"/>
                  <a:pt x="187809" y="300990"/>
                </a:cubicBezTo>
                <a:cubicBezTo>
                  <a:pt x="141430" y="314904"/>
                  <a:pt x="184836" y="303638"/>
                  <a:pt x="149709" y="312420"/>
                </a:cubicBezTo>
                <a:cubicBezTo>
                  <a:pt x="127743" y="327064"/>
                  <a:pt x="148933" y="314386"/>
                  <a:pt x="126849" y="323850"/>
                </a:cubicBezTo>
                <a:cubicBezTo>
                  <a:pt x="87607" y="340668"/>
                  <a:pt x="140782" y="321746"/>
                  <a:pt x="88749" y="339090"/>
                </a:cubicBezTo>
                <a:lnTo>
                  <a:pt x="77319" y="342900"/>
                </a:lnTo>
                <a:cubicBezTo>
                  <a:pt x="73509" y="344170"/>
                  <a:pt x="69827" y="345922"/>
                  <a:pt x="65889" y="346710"/>
                </a:cubicBezTo>
                <a:cubicBezTo>
                  <a:pt x="59539" y="347980"/>
                  <a:pt x="53087" y="348816"/>
                  <a:pt x="46839" y="350520"/>
                </a:cubicBezTo>
                <a:cubicBezTo>
                  <a:pt x="39090" y="352633"/>
                  <a:pt x="23979" y="358140"/>
                  <a:pt x="23979" y="358140"/>
                </a:cubicBezTo>
                <a:cubicBezTo>
                  <a:pt x="11896" y="366195"/>
                  <a:pt x="-9756" y="370264"/>
                  <a:pt x="4929" y="388620"/>
                </a:cubicBezTo>
                <a:cubicBezTo>
                  <a:pt x="7438" y="391756"/>
                  <a:pt x="12549" y="391160"/>
                  <a:pt x="16359" y="392430"/>
                </a:cubicBezTo>
                <a:cubicBezTo>
                  <a:pt x="35194" y="411265"/>
                  <a:pt x="26482" y="398633"/>
                  <a:pt x="35409" y="434340"/>
                </a:cubicBezTo>
                <a:lnTo>
                  <a:pt x="35409" y="434340"/>
                </a:lnTo>
                <a:cubicBezTo>
                  <a:pt x="37949" y="438150"/>
                  <a:pt x="39583" y="442755"/>
                  <a:pt x="43029" y="445770"/>
                </a:cubicBezTo>
                <a:cubicBezTo>
                  <a:pt x="49921" y="451801"/>
                  <a:pt x="58269" y="455930"/>
                  <a:pt x="65889" y="461010"/>
                </a:cubicBezTo>
                <a:cubicBezTo>
                  <a:pt x="71173" y="464532"/>
                  <a:pt x="75616" y="469290"/>
                  <a:pt x="81129" y="472440"/>
                </a:cubicBezTo>
                <a:cubicBezTo>
                  <a:pt x="84616" y="474433"/>
                  <a:pt x="88749" y="474980"/>
                  <a:pt x="92559" y="476250"/>
                </a:cubicBezTo>
                <a:cubicBezTo>
                  <a:pt x="96369" y="478790"/>
                  <a:pt x="99612" y="482523"/>
                  <a:pt x="103989" y="483870"/>
                </a:cubicBezTo>
                <a:cubicBezTo>
                  <a:pt x="116368" y="487679"/>
                  <a:pt x="142089" y="491490"/>
                  <a:pt x="142089" y="491490"/>
                </a:cubicBezTo>
                <a:lnTo>
                  <a:pt x="164949" y="506730"/>
                </a:lnTo>
                <a:lnTo>
                  <a:pt x="176379" y="514350"/>
                </a:lnTo>
                <a:cubicBezTo>
                  <a:pt x="178919" y="518160"/>
                  <a:pt x="182139" y="521596"/>
                  <a:pt x="183999" y="525780"/>
                </a:cubicBezTo>
                <a:cubicBezTo>
                  <a:pt x="186709" y="531878"/>
                  <a:pt x="193951" y="555014"/>
                  <a:pt x="195429" y="563880"/>
                </a:cubicBezTo>
                <a:cubicBezTo>
                  <a:pt x="197112" y="573980"/>
                  <a:pt x="195795" y="584717"/>
                  <a:pt x="199239" y="594360"/>
                </a:cubicBezTo>
                <a:cubicBezTo>
                  <a:pt x="202319" y="602985"/>
                  <a:pt x="211583" y="608532"/>
                  <a:pt x="214479" y="617220"/>
                </a:cubicBezTo>
                <a:lnTo>
                  <a:pt x="218289" y="628650"/>
                </a:lnTo>
                <a:cubicBezTo>
                  <a:pt x="213617" y="661355"/>
                  <a:pt x="216488" y="649895"/>
                  <a:pt x="206859" y="681990"/>
                </a:cubicBezTo>
                <a:cubicBezTo>
                  <a:pt x="205705" y="685837"/>
                  <a:pt x="204845" y="689828"/>
                  <a:pt x="203049" y="693420"/>
                </a:cubicBezTo>
                <a:cubicBezTo>
                  <a:pt x="201001" y="697516"/>
                  <a:pt x="197701" y="700874"/>
                  <a:pt x="195429" y="704850"/>
                </a:cubicBezTo>
                <a:cubicBezTo>
                  <a:pt x="176093" y="738687"/>
                  <a:pt x="198754" y="703673"/>
                  <a:pt x="180189" y="731520"/>
                </a:cubicBezTo>
                <a:cubicBezTo>
                  <a:pt x="170526" y="779836"/>
                  <a:pt x="183475" y="727663"/>
                  <a:pt x="168759" y="762000"/>
                </a:cubicBezTo>
                <a:cubicBezTo>
                  <a:pt x="166696" y="766813"/>
                  <a:pt x="166788" y="772337"/>
                  <a:pt x="164949" y="777240"/>
                </a:cubicBezTo>
                <a:cubicBezTo>
                  <a:pt x="162955" y="782558"/>
                  <a:pt x="159438" y="787207"/>
                  <a:pt x="157329" y="792480"/>
                </a:cubicBezTo>
                <a:cubicBezTo>
                  <a:pt x="154346" y="799938"/>
                  <a:pt x="152249" y="807720"/>
                  <a:pt x="149709" y="815340"/>
                </a:cubicBezTo>
                <a:lnTo>
                  <a:pt x="145899" y="826770"/>
                </a:lnTo>
                <a:cubicBezTo>
                  <a:pt x="148083" y="848606"/>
                  <a:pt x="145790" y="875574"/>
                  <a:pt x="164949" y="891540"/>
                </a:cubicBezTo>
                <a:cubicBezTo>
                  <a:pt x="168034" y="894111"/>
                  <a:pt x="172569" y="894080"/>
                  <a:pt x="176379" y="895350"/>
                </a:cubicBezTo>
                <a:cubicBezTo>
                  <a:pt x="180189" y="897890"/>
                  <a:pt x="183625" y="901110"/>
                  <a:pt x="187809" y="902970"/>
                </a:cubicBezTo>
                <a:cubicBezTo>
                  <a:pt x="211497" y="913498"/>
                  <a:pt x="220601" y="911583"/>
                  <a:pt x="248769" y="914400"/>
                </a:cubicBezTo>
                <a:cubicBezTo>
                  <a:pt x="274971" y="931868"/>
                  <a:pt x="262941" y="926744"/>
                  <a:pt x="283059" y="933450"/>
                </a:cubicBezTo>
                <a:cubicBezTo>
                  <a:pt x="286869" y="935990"/>
                  <a:pt x="290305" y="939210"/>
                  <a:pt x="294489" y="941070"/>
                </a:cubicBezTo>
                <a:cubicBezTo>
                  <a:pt x="321398" y="953029"/>
                  <a:pt x="333379" y="949923"/>
                  <a:pt x="366879" y="952500"/>
                </a:cubicBezTo>
                <a:cubicBezTo>
                  <a:pt x="370689" y="955040"/>
                  <a:pt x="375882" y="956237"/>
                  <a:pt x="378309" y="960120"/>
                </a:cubicBezTo>
                <a:cubicBezTo>
                  <a:pt x="382566" y="966931"/>
                  <a:pt x="383389" y="975360"/>
                  <a:pt x="385929" y="982980"/>
                </a:cubicBezTo>
                <a:cubicBezTo>
                  <a:pt x="389028" y="992276"/>
                  <a:pt x="389973" y="998454"/>
                  <a:pt x="397359" y="1005840"/>
                </a:cubicBezTo>
                <a:cubicBezTo>
                  <a:pt x="404745" y="1013226"/>
                  <a:pt x="410923" y="1014171"/>
                  <a:pt x="420219" y="1017270"/>
                </a:cubicBezTo>
                <a:cubicBezTo>
                  <a:pt x="428653" y="1022893"/>
                  <a:pt x="437212" y="1027519"/>
                  <a:pt x="443079" y="1036320"/>
                </a:cubicBezTo>
                <a:cubicBezTo>
                  <a:pt x="455474" y="1054913"/>
                  <a:pt x="436524" y="1041195"/>
                  <a:pt x="454509" y="1059180"/>
                </a:cubicBezTo>
                <a:cubicBezTo>
                  <a:pt x="463566" y="1068237"/>
                  <a:pt x="477481" y="1070647"/>
                  <a:pt x="488799" y="1074420"/>
                </a:cubicBezTo>
                <a:cubicBezTo>
                  <a:pt x="528737" y="1087733"/>
                  <a:pt x="550745" y="1083538"/>
                  <a:pt x="599289" y="1085850"/>
                </a:cubicBezTo>
                <a:cubicBezTo>
                  <a:pt x="625112" y="1089539"/>
                  <a:pt x="644233" y="1094295"/>
                  <a:pt x="671679" y="1085850"/>
                </a:cubicBezTo>
                <a:cubicBezTo>
                  <a:pt x="675517" y="1084669"/>
                  <a:pt x="674219" y="1078230"/>
                  <a:pt x="675489" y="1074420"/>
                </a:cubicBezTo>
                <a:cubicBezTo>
                  <a:pt x="675259" y="1073269"/>
                  <a:pt x="669525" y="1043027"/>
                  <a:pt x="667869" y="1040130"/>
                </a:cubicBezTo>
                <a:cubicBezTo>
                  <a:pt x="665196" y="1035452"/>
                  <a:pt x="660249" y="1032510"/>
                  <a:pt x="656439" y="1028700"/>
                </a:cubicBezTo>
                <a:cubicBezTo>
                  <a:pt x="654184" y="1021934"/>
                  <a:pt x="649417" y="1008608"/>
                  <a:pt x="648819" y="1002030"/>
                </a:cubicBezTo>
                <a:cubicBezTo>
                  <a:pt x="641258" y="918854"/>
                  <a:pt x="652868" y="957027"/>
                  <a:pt x="641199" y="922020"/>
                </a:cubicBezTo>
                <a:cubicBezTo>
                  <a:pt x="642469" y="909320"/>
                  <a:pt x="642911" y="896510"/>
                  <a:pt x="645009" y="883920"/>
                </a:cubicBezTo>
                <a:cubicBezTo>
                  <a:pt x="646731" y="873590"/>
                  <a:pt x="650907" y="863770"/>
                  <a:pt x="652629" y="853440"/>
                </a:cubicBezTo>
                <a:cubicBezTo>
                  <a:pt x="653899" y="845820"/>
                  <a:pt x="653996" y="837909"/>
                  <a:pt x="656439" y="830580"/>
                </a:cubicBezTo>
                <a:cubicBezTo>
                  <a:pt x="657887" y="826236"/>
                  <a:pt x="662011" y="823246"/>
                  <a:pt x="664059" y="819150"/>
                </a:cubicBezTo>
                <a:cubicBezTo>
                  <a:pt x="665855" y="815558"/>
                  <a:pt x="666895" y="811616"/>
                  <a:pt x="667869" y="807720"/>
                </a:cubicBezTo>
                <a:cubicBezTo>
                  <a:pt x="669440" y="801438"/>
                  <a:pt x="669405" y="794733"/>
                  <a:pt x="671679" y="788670"/>
                </a:cubicBezTo>
                <a:cubicBezTo>
                  <a:pt x="673287" y="784383"/>
                  <a:pt x="677251" y="781336"/>
                  <a:pt x="679299" y="777240"/>
                </a:cubicBezTo>
                <a:cubicBezTo>
                  <a:pt x="681095" y="773648"/>
                  <a:pt x="681313" y="769402"/>
                  <a:pt x="683109" y="765810"/>
                </a:cubicBezTo>
                <a:cubicBezTo>
                  <a:pt x="685157" y="761714"/>
                  <a:pt x="688681" y="758476"/>
                  <a:pt x="690729" y="754380"/>
                </a:cubicBezTo>
                <a:cubicBezTo>
                  <a:pt x="692525" y="750788"/>
                  <a:pt x="692589" y="746461"/>
                  <a:pt x="694539" y="742950"/>
                </a:cubicBezTo>
                <a:cubicBezTo>
                  <a:pt x="698987" y="734944"/>
                  <a:pt x="709779" y="720090"/>
                  <a:pt x="709779" y="720090"/>
                </a:cubicBezTo>
                <a:cubicBezTo>
                  <a:pt x="711049" y="715010"/>
                  <a:pt x="712084" y="709866"/>
                  <a:pt x="713589" y="704850"/>
                </a:cubicBezTo>
                <a:cubicBezTo>
                  <a:pt x="715897" y="697157"/>
                  <a:pt x="719096" y="689739"/>
                  <a:pt x="721209" y="681990"/>
                </a:cubicBezTo>
                <a:cubicBezTo>
                  <a:pt x="722097" y="678735"/>
                  <a:pt x="725272" y="656846"/>
                  <a:pt x="728829" y="651510"/>
                </a:cubicBezTo>
                <a:cubicBezTo>
                  <a:pt x="731818" y="647027"/>
                  <a:pt x="735776" y="643069"/>
                  <a:pt x="740259" y="640080"/>
                </a:cubicBezTo>
                <a:cubicBezTo>
                  <a:pt x="743601" y="637852"/>
                  <a:pt x="747879" y="637540"/>
                  <a:pt x="751689" y="636270"/>
                </a:cubicBezTo>
                <a:cubicBezTo>
                  <a:pt x="755499" y="633730"/>
                  <a:pt x="759023" y="630698"/>
                  <a:pt x="763119" y="628650"/>
                </a:cubicBezTo>
                <a:cubicBezTo>
                  <a:pt x="766711" y="626854"/>
                  <a:pt x="771207" y="627068"/>
                  <a:pt x="774549" y="624840"/>
                </a:cubicBezTo>
                <a:cubicBezTo>
                  <a:pt x="779032" y="621851"/>
                  <a:pt x="782169" y="617220"/>
                  <a:pt x="785979" y="613410"/>
                </a:cubicBezTo>
                <a:cubicBezTo>
                  <a:pt x="787249" y="609600"/>
                  <a:pt x="787839" y="605491"/>
                  <a:pt x="789789" y="601980"/>
                </a:cubicBezTo>
                <a:cubicBezTo>
                  <a:pt x="794237" y="593974"/>
                  <a:pt x="802133" y="587808"/>
                  <a:pt x="805029" y="579120"/>
                </a:cubicBezTo>
                <a:lnTo>
                  <a:pt x="812649" y="556260"/>
                </a:lnTo>
                <a:cubicBezTo>
                  <a:pt x="814353" y="551148"/>
                  <a:pt x="820630" y="548969"/>
                  <a:pt x="824079" y="544830"/>
                </a:cubicBezTo>
                <a:cubicBezTo>
                  <a:pt x="827010" y="541312"/>
                  <a:pt x="829651" y="537496"/>
                  <a:pt x="831699" y="533400"/>
                </a:cubicBezTo>
                <a:cubicBezTo>
                  <a:pt x="840291" y="516217"/>
                  <a:pt x="829480" y="526918"/>
                  <a:pt x="843129" y="510540"/>
                </a:cubicBezTo>
                <a:cubicBezTo>
                  <a:pt x="853662" y="497901"/>
                  <a:pt x="855084" y="501869"/>
                  <a:pt x="862179" y="487680"/>
                </a:cubicBezTo>
                <a:cubicBezTo>
                  <a:pt x="863975" y="484088"/>
                  <a:pt x="864193" y="479842"/>
                  <a:pt x="865989" y="476250"/>
                </a:cubicBezTo>
                <a:cubicBezTo>
                  <a:pt x="868037" y="472154"/>
                  <a:pt x="871561" y="468916"/>
                  <a:pt x="873609" y="464820"/>
                </a:cubicBezTo>
                <a:cubicBezTo>
                  <a:pt x="889383" y="433272"/>
                  <a:pt x="863201" y="474717"/>
                  <a:pt x="885039" y="441960"/>
                </a:cubicBezTo>
                <a:cubicBezTo>
                  <a:pt x="886443" y="432131"/>
                  <a:pt x="887339" y="414500"/>
                  <a:pt x="892659" y="403860"/>
                </a:cubicBezTo>
                <a:cubicBezTo>
                  <a:pt x="894707" y="399764"/>
                  <a:pt x="896703" y="395291"/>
                  <a:pt x="900279" y="392430"/>
                </a:cubicBezTo>
                <a:cubicBezTo>
                  <a:pt x="903415" y="389921"/>
                  <a:pt x="907899" y="389890"/>
                  <a:pt x="911709" y="388620"/>
                </a:cubicBezTo>
                <a:cubicBezTo>
                  <a:pt x="944466" y="366782"/>
                  <a:pt x="903021" y="392964"/>
                  <a:pt x="934569" y="377190"/>
                </a:cubicBezTo>
                <a:cubicBezTo>
                  <a:pt x="948758" y="370095"/>
                  <a:pt x="944790" y="368673"/>
                  <a:pt x="957429" y="358140"/>
                </a:cubicBezTo>
                <a:cubicBezTo>
                  <a:pt x="960947" y="355209"/>
                  <a:pt x="965341" y="353451"/>
                  <a:pt x="968859" y="350520"/>
                </a:cubicBezTo>
                <a:cubicBezTo>
                  <a:pt x="972998" y="347071"/>
                  <a:pt x="976036" y="342398"/>
                  <a:pt x="980289" y="339090"/>
                </a:cubicBezTo>
                <a:cubicBezTo>
                  <a:pt x="987518" y="333467"/>
                  <a:pt x="1003149" y="323850"/>
                  <a:pt x="1003149" y="323850"/>
                </a:cubicBezTo>
                <a:cubicBezTo>
                  <a:pt x="1012208" y="296672"/>
                  <a:pt x="999363" y="329530"/>
                  <a:pt x="1018389" y="300990"/>
                </a:cubicBezTo>
                <a:cubicBezTo>
                  <a:pt x="1020617" y="297648"/>
                  <a:pt x="1020403" y="293152"/>
                  <a:pt x="1022199" y="289560"/>
                </a:cubicBezTo>
                <a:cubicBezTo>
                  <a:pt x="1024247" y="285464"/>
                  <a:pt x="1027279" y="281940"/>
                  <a:pt x="1029819" y="278130"/>
                </a:cubicBezTo>
                <a:cubicBezTo>
                  <a:pt x="1037565" y="239399"/>
                  <a:pt x="1029629" y="274986"/>
                  <a:pt x="1037439" y="247650"/>
                </a:cubicBezTo>
                <a:cubicBezTo>
                  <a:pt x="1038878" y="242615"/>
                  <a:pt x="1039410" y="237313"/>
                  <a:pt x="1041249" y="232410"/>
                </a:cubicBezTo>
                <a:cubicBezTo>
                  <a:pt x="1043243" y="227092"/>
                  <a:pt x="1046760" y="222443"/>
                  <a:pt x="1048869" y="217170"/>
                </a:cubicBezTo>
                <a:cubicBezTo>
                  <a:pt x="1051852" y="209712"/>
                  <a:pt x="1053949" y="201930"/>
                  <a:pt x="1056489" y="194310"/>
                </a:cubicBezTo>
                <a:cubicBezTo>
                  <a:pt x="1059385" y="185622"/>
                  <a:pt x="1071729" y="171450"/>
                  <a:pt x="1071729" y="171450"/>
                </a:cubicBezTo>
                <a:lnTo>
                  <a:pt x="1064109" y="148590"/>
                </a:lnTo>
                <a:cubicBezTo>
                  <a:pt x="1062839" y="144780"/>
                  <a:pt x="1062527" y="140502"/>
                  <a:pt x="1060299" y="137160"/>
                </a:cubicBezTo>
                <a:lnTo>
                  <a:pt x="1045059" y="114300"/>
                </a:lnTo>
                <a:cubicBezTo>
                  <a:pt x="1043789" y="109220"/>
                  <a:pt x="1042186" y="104212"/>
                  <a:pt x="1041249" y="99060"/>
                </a:cubicBezTo>
                <a:cubicBezTo>
                  <a:pt x="1039243" y="88028"/>
                  <a:pt x="1039218" y="72138"/>
                  <a:pt x="1033629" y="60960"/>
                </a:cubicBezTo>
                <a:cubicBezTo>
                  <a:pt x="1031581" y="56864"/>
                  <a:pt x="1028057" y="53626"/>
                  <a:pt x="1026009" y="49530"/>
                </a:cubicBezTo>
                <a:cubicBezTo>
                  <a:pt x="1024213" y="45938"/>
                  <a:pt x="1024149" y="41611"/>
                  <a:pt x="1022199" y="38100"/>
                </a:cubicBezTo>
                <a:cubicBezTo>
                  <a:pt x="1017751" y="30094"/>
                  <a:pt x="1012039" y="22860"/>
                  <a:pt x="1006959" y="15240"/>
                </a:cubicBezTo>
                <a:cubicBezTo>
                  <a:pt x="1004419" y="11430"/>
                  <a:pt x="1003683" y="5258"/>
                  <a:pt x="999339" y="3810"/>
                </a:cubicBezTo>
                <a:lnTo>
                  <a:pt x="987909" y="0"/>
                </a:lnTo>
                <a:lnTo>
                  <a:pt x="961239" y="15240"/>
                </a:ln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/>
          <p:cNvGrpSpPr/>
          <p:nvPr/>
        </p:nvGrpSpPr>
        <p:grpSpPr>
          <a:xfrm>
            <a:off x="4495800" y="2971800"/>
            <a:ext cx="457200" cy="914400"/>
            <a:chOff x="4495800" y="2971800"/>
            <a:chExt cx="457200" cy="914400"/>
          </a:xfrm>
        </p:grpSpPr>
        <p:cxnSp>
          <p:nvCxnSpPr>
            <p:cNvPr id="1045" name="Straight Arrow Connector 1044"/>
            <p:cNvCxnSpPr/>
            <p:nvPr/>
          </p:nvCxnSpPr>
          <p:spPr>
            <a:xfrm>
              <a:off x="4800600" y="2971800"/>
              <a:ext cx="152400" cy="2286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4495800" y="3505200"/>
              <a:ext cx="284693" cy="762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669652" y="3657600"/>
              <a:ext cx="130948" cy="2286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2" descr="C:\Users\zhui\Documents\papers\LightEdit_ICCP15\supplementary\images\figure7\png\flash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891405"/>
            <a:ext cx="6665389" cy="44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3043924" y="492965"/>
            <a:ext cx="329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White balanced kernels</a:t>
            </a: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75593" y="49129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Flash image</a:t>
            </a: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2" grpId="0" animBg="1"/>
      <p:bldP spid="1042" grpId="1" animBg="1"/>
      <p:bldP spid="1043" grpId="0" animBg="1"/>
      <p:bldP spid="66" grpId="0"/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Shadow/</a:t>
            </a:r>
            <a:r>
              <a:rPr lang="en-US" dirty="0" err="1" smtClean="0"/>
              <a:t>specularity</a:t>
            </a:r>
            <a:r>
              <a:rPr lang="en-US" dirty="0" smtClean="0"/>
              <a:t> detection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04800" y="762000"/>
            <a:ext cx="5637359" cy="1355814"/>
            <a:chOff x="304800" y="762000"/>
            <a:chExt cx="5637359" cy="1355814"/>
          </a:xfrm>
        </p:grpSpPr>
        <p:sp>
          <p:nvSpPr>
            <p:cNvPr id="6" name="TextBox 5"/>
            <p:cNvSpPr txBox="1"/>
            <p:nvPr/>
          </p:nvSpPr>
          <p:spPr>
            <a:xfrm>
              <a:off x="304800" y="762000"/>
              <a:ext cx="5637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Relative difference: </a:t>
              </a:r>
              <a:endPara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0279" y="1315650"/>
              <a:ext cx="480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Magnitude of difference </a:t>
              </a:r>
              <a:r>
                <a:rPr 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image</a:t>
              </a:r>
              <a:endPara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0279" y="1748482"/>
              <a:ext cx="480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Magnitude </a:t>
              </a:r>
              <a:r>
                <a:rPr 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of no flash image</a:t>
              </a:r>
              <a:endPara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6479" y="1748482"/>
              <a:ext cx="3505921" cy="0"/>
            </a:xfrm>
            <a:prstGeom prst="line">
              <a:avLst/>
            </a:prstGeom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1090" y="2215633"/>
            <a:ext cx="5637359" cy="819422"/>
            <a:chOff x="331090" y="2215633"/>
            <a:chExt cx="5637359" cy="819422"/>
          </a:xfrm>
        </p:grpSpPr>
        <p:sp>
          <p:nvSpPr>
            <p:cNvPr id="12" name="TextBox 11"/>
            <p:cNvSpPr txBox="1"/>
            <p:nvPr/>
          </p:nvSpPr>
          <p:spPr>
            <a:xfrm>
              <a:off x="331090" y="2215633"/>
              <a:ext cx="5637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Flash energy: </a:t>
              </a:r>
              <a:endPara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329" y="2665723"/>
              <a:ext cx="480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Magnitude of </a:t>
              </a:r>
              <a:r>
                <a:rPr 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flash image</a:t>
              </a:r>
              <a:endPara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1700" y="3144400"/>
            <a:ext cx="5637359" cy="824920"/>
            <a:chOff x="341700" y="3144400"/>
            <a:chExt cx="5637359" cy="824920"/>
          </a:xfrm>
        </p:grpSpPr>
        <p:sp>
          <p:nvSpPr>
            <p:cNvPr id="13" name="TextBox 12"/>
            <p:cNvSpPr txBox="1"/>
            <p:nvPr/>
          </p:nvSpPr>
          <p:spPr>
            <a:xfrm>
              <a:off x="341700" y="3144400"/>
              <a:ext cx="5637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 flash energy: </a:t>
              </a:r>
              <a:endPara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2304" y="3599988"/>
              <a:ext cx="480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Magnitude of </a:t>
              </a:r>
              <a:r>
                <a:rPr lang="en-US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no-flash image</a:t>
              </a:r>
              <a:endPara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76724" y="780473"/>
            <a:ext cx="1399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F0000"/>
                </a:solidFill>
              </a:rPr>
              <a:t>Shadow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48325" y="77742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</a:rPr>
              <a:t>Specularity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47029" y="2339640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large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48928" y="1554337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large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65701" y="2339557"/>
            <a:ext cx="99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small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968440" y="1554337"/>
            <a:ext cx="99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small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61024" y="3132824"/>
            <a:ext cx="3379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not too large or too small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 descr="C:\Users\zhui\Box Sync\adobe_work\lightedit\shadows_detection\demo_relative_differenc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" y="4359170"/>
            <a:ext cx="2896115" cy="1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zhui\Box Sync\adobe_work\lightedit\shadows_detection\demo_flash_energ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7248" y="4359170"/>
            <a:ext cx="2896115" cy="1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zhui\Box Sync\adobe_work\lightedit\shadows_detection\demo_no_flash_energy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5844" y="4359170"/>
            <a:ext cx="2896116" cy="1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8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Camera motion</a:t>
            </a:r>
            <a:endParaRPr lang="en-US" dirty="0"/>
          </a:p>
        </p:txBody>
      </p:sp>
      <p:pic>
        <p:nvPicPr>
          <p:cNvPr id="1026" name="Picture 2" descr="C:\Users\zhui\Documents\papers\LightEdit_ICCP15\supplementary\images\figure5\no_flash_ini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0" y="889000"/>
            <a:ext cx="365760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zhui\Documents\papers\LightEdit_ICCP15\supplementary\images\figure5\flash_ini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7400" y="874712"/>
            <a:ext cx="3657600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zhui\Documents\papers\LightEdit_ICCP15\supplementary\images\figure5\no_flash_reg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0" y="4038600"/>
            <a:ext cx="365760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zhui\Documents\papers\LightEdit_ICCP15\supplementary\images\figure5\flash_reg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038600"/>
            <a:ext cx="365760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9500" y="34290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SIFT +  RANSAC</a:t>
            </a:r>
            <a:endParaRPr lang="en-US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762000"/>
            <a:ext cx="8001000" cy="266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3962400"/>
            <a:ext cx="8001000" cy="2667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76200"/>
            <a:ext cx="4692318" cy="3131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3433181"/>
            <a:ext cx="4692318" cy="3131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642005"/>
            <a:ext cx="4699480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51076E-6 L 0.00174 -0.239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20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Scene motion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87" y="2127727"/>
            <a:ext cx="4265744" cy="2846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16349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flash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0" y="1634900"/>
            <a:ext cx="4261044" cy="3303368"/>
            <a:chOff x="4572000" y="1469800"/>
            <a:chExt cx="4261044" cy="3303368"/>
          </a:xfrm>
        </p:grpSpPr>
        <p:sp>
          <p:nvSpPr>
            <p:cNvPr id="12" name="TextBox 11"/>
            <p:cNvSpPr txBox="1"/>
            <p:nvPr/>
          </p:nvSpPr>
          <p:spPr>
            <a:xfrm>
              <a:off x="5140422" y="14698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Warped no flash</a:t>
              </a:r>
              <a:endPara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050" name="Picture 2" descr="G:\adobe_work\dataset\set50\warpI2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929384"/>
              <a:ext cx="4261044" cy="2843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4567931" y="1634900"/>
            <a:ext cx="4265744" cy="3342573"/>
            <a:chOff x="4567931" y="1469800"/>
            <a:chExt cx="4265744" cy="334257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7931" y="1965452"/>
              <a:ext cx="4265744" cy="284692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329931" y="1469800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Flash</a:t>
              </a:r>
              <a:endPara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32631" y="5181600"/>
            <a:ext cx="3797300" cy="1570788"/>
            <a:chOff x="1532631" y="5016500"/>
            <a:chExt cx="3797300" cy="1570788"/>
          </a:xfrm>
        </p:grpSpPr>
        <p:sp>
          <p:nvSpPr>
            <p:cNvPr id="7" name="Curved Up Arrow 6"/>
            <p:cNvSpPr/>
            <p:nvPr/>
          </p:nvSpPr>
          <p:spPr>
            <a:xfrm>
              <a:off x="4110731" y="5016500"/>
              <a:ext cx="1219200" cy="914400"/>
            </a:xfrm>
            <a:prstGeom prst="curvedUpArrow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3994629" y="6096000"/>
                  <a:ext cx="1335302" cy="4912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629" y="6096000"/>
                  <a:ext cx="1335302" cy="49128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1532631" y="5242867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Forward flow</a:t>
              </a:r>
              <a:endPara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05120" y="709806"/>
            <a:ext cx="3900702" cy="1350665"/>
            <a:chOff x="3994629" y="5016500"/>
            <a:chExt cx="3900702" cy="1350665"/>
          </a:xfrm>
        </p:grpSpPr>
        <p:sp>
          <p:nvSpPr>
            <p:cNvPr id="27" name="Curved Up Arrow 26"/>
            <p:cNvSpPr/>
            <p:nvPr/>
          </p:nvSpPr>
          <p:spPr>
            <a:xfrm rot="10800000">
              <a:off x="4110731" y="5016500"/>
              <a:ext cx="1219200" cy="914400"/>
            </a:xfrm>
            <a:prstGeom prst="curvedUpArrow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3994629" y="5905500"/>
                  <a:ext cx="13539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629" y="5905500"/>
                  <a:ext cx="1353960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5304531" y="5226540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Backward flow</a:t>
              </a:r>
              <a:endPara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695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Scene motion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43000" y="990600"/>
                <a:ext cx="6779676" cy="638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𝐩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𝐩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𝐩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990600"/>
                <a:ext cx="6779676" cy="6387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87" y="2127727"/>
            <a:ext cx="4265744" cy="2846921"/>
          </a:xfrm>
          <a:prstGeom prst="rect">
            <a:avLst/>
          </a:prstGeom>
        </p:spPr>
      </p:pic>
      <p:pic>
        <p:nvPicPr>
          <p:cNvPr id="3074" name="Picture 2" descr="G:\adobe_work\dataset\set50\mask_updated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130552"/>
            <a:ext cx="4261044" cy="28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90600" y="16349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flash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30800" y="16256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Detected motions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7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24200"/>
            <a:ext cx="8229600" cy="762000"/>
          </a:xfrm>
        </p:spPr>
        <p:txBody>
          <a:bodyPr>
            <a:normAutofit/>
          </a:bodyPr>
          <a:lstStyle/>
          <a:p>
            <a:r>
              <a:rPr lang="en-US" sz="4000" dirty="0"/>
              <a:t>Real-world </a:t>
            </a:r>
            <a:r>
              <a:rPr lang="en-US" sz="4000" dirty="0" smtClean="0"/>
              <a:t>tests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9597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723210"/>
            <a:ext cx="9138639" cy="60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White balance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722376"/>
            <a:ext cx="9138639" cy="60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1445322"/>
            <a:ext cx="6247704" cy="41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No flash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5688" y="191310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patially varying lights</a:t>
            </a:r>
          </a:p>
        </p:txBody>
      </p:sp>
    </p:spTree>
    <p:extLst>
      <p:ext uri="{BB962C8B-B14F-4D97-AF65-F5344CB8AC3E}">
        <p14:creationId xmlns:p14="http://schemas.microsoft.com/office/powerpoint/2010/main" val="165767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1445322"/>
            <a:ext cx="6247705" cy="41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24600" y="1455888"/>
            <a:ext cx="2673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Assumption: 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dominant light</a:t>
            </a:r>
          </a:p>
          <a:p>
            <a:r>
              <a:rPr lang="en-US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Lambertian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scene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image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light color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Angular error: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35.49</a:t>
            </a:r>
            <a:r>
              <a:rPr lang="en-US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2970" y="5640356"/>
            <a:ext cx="915697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9900"/>
                </a:solidFill>
                <a:latin typeface="Verdana"/>
                <a:ea typeface="+mj-ea"/>
                <a:cs typeface="Verdana"/>
              </a:defRPr>
            </a:lvl1pPr>
          </a:lstStyle>
          <a:p>
            <a:pPr algn="l"/>
            <a:r>
              <a:rPr lang="en-US" sz="16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Gijsenij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et al., </a:t>
            </a:r>
            <a:r>
              <a:rPr lang="en-US" sz="1600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Improving color constancy by photometric edge weighting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PAMI, 2012</a:t>
            </a:r>
            <a:endParaRPr lang="en-US" sz="16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1448370"/>
            <a:ext cx="6241814" cy="41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24600" y="1453896"/>
            <a:ext cx="2673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Assumption: 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dominant light</a:t>
            </a:r>
          </a:p>
          <a:p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Lambertian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scene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known flash color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flash/no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flash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light color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Angular error: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14.74</a:t>
            </a:r>
            <a:r>
              <a:rPr lang="en-US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◦</a:t>
            </a:r>
            <a:endParaRPr lang="en-US" baseline="300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2970" y="5640356"/>
            <a:ext cx="915697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9900"/>
                </a:solidFill>
                <a:latin typeface="Verdana"/>
                <a:ea typeface="+mj-ea"/>
                <a:cs typeface="Verdana"/>
              </a:defRPr>
            </a:lvl1pPr>
          </a:lstStyle>
          <a:p>
            <a:pPr algn="l"/>
            <a:r>
              <a:rPr lang="en-US" sz="16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Petschnigg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et al.,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Digital photography with </a:t>
            </a:r>
            <a:r>
              <a:rPr lang="en-US" sz="1600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flash and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no-flash image pairs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TOG, 2004</a:t>
            </a:r>
            <a:endParaRPr lang="en-US" sz="16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8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1445322"/>
            <a:ext cx="6247705" cy="41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24600" y="1453896"/>
            <a:ext cx="2673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Assumption: </a:t>
            </a:r>
          </a:p>
          <a:p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Lambertian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scene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image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spatially varying light colors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Angular error: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0.19</a:t>
            </a:r>
            <a:r>
              <a:rPr lang="en-US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◦</a:t>
            </a:r>
            <a:endParaRPr lang="en-US" baseline="300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2970" y="5640356"/>
            <a:ext cx="915697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9900"/>
                </a:solidFill>
                <a:latin typeface="Verdana"/>
                <a:ea typeface="+mj-ea"/>
                <a:cs typeface="Verdana"/>
              </a:defRPr>
            </a:lvl1pPr>
          </a:lstStyle>
          <a:p>
            <a:pPr algn="l"/>
            <a:r>
              <a:rPr lang="en-US" sz="16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Ebner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Color constancy using local </a:t>
            </a:r>
            <a:r>
              <a:rPr lang="en-US" sz="1600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color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ECCV, 2004</a:t>
            </a:r>
            <a:endParaRPr lang="en-US" sz="16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7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1445322"/>
            <a:ext cx="6247705" cy="41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24600" y="1453896"/>
            <a:ext cx="26735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 lights</a:t>
            </a:r>
          </a:p>
          <a:p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Lambertian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scene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image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known light color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spatially varying light colors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Angular error: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10.89</a:t>
            </a:r>
            <a:r>
              <a:rPr lang="en-US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◦</a:t>
            </a:r>
            <a:endParaRPr lang="en-US" baseline="300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2970" y="5640356"/>
            <a:ext cx="915697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9900"/>
                </a:solidFill>
                <a:latin typeface="Verdana"/>
                <a:ea typeface="+mj-ea"/>
                <a:cs typeface="Verdana"/>
              </a:defRPr>
            </a:lvl1pPr>
          </a:lstStyle>
          <a:p>
            <a:pPr algn="l"/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Hsu et al., </a:t>
            </a:r>
            <a:r>
              <a:rPr lang="en-US" sz="1600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Light mixture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estimation for spatially varying white balance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TOG, 2008</a:t>
            </a:r>
            <a:endParaRPr lang="en-US" sz="16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1445322"/>
            <a:ext cx="6247705" cy="41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24600" y="1453896"/>
            <a:ext cx="26735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Assumption: </a:t>
            </a:r>
          </a:p>
          <a:p>
            <a:r>
              <a:rPr lang="en-US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Lambertian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scene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known flash color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flash/no-flash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spatially varying light colors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Angular error: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0.88</a:t>
            </a:r>
            <a:r>
              <a:rPr lang="en-US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◦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No-flash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981526"/>
            <a:ext cx="5097451" cy="5152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2788" y="191310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Mixture of outdoor and indoor illuminants</a:t>
            </a:r>
          </a:p>
        </p:txBody>
      </p:sp>
    </p:spTree>
    <p:extLst>
      <p:ext uri="{BB962C8B-B14F-4D97-AF65-F5344CB8AC3E}">
        <p14:creationId xmlns:p14="http://schemas.microsoft.com/office/powerpoint/2010/main" val="20649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2970" y="6021356"/>
            <a:ext cx="915697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9900"/>
                </a:solidFill>
                <a:latin typeface="Verdana"/>
                <a:ea typeface="+mj-ea"/>
                <a:cs typeface="Verdana"/>
              </a:defRPr>
            </a:lvl1pPr>
          </a:lstStyle>
          <a:p>
            <a:pPr algn="l"/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Hsu et al., </a:t>
            </a:r>
            <a:r>
              <a:rPr lang="en-US" sz="1600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Light mixture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estimation for spatially varying white balance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TOG, 2008</a:t>
            </a:r>
            <a:endParaRPr lang="en-US" sz="16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978408"/>
            <a:ext cx="5102352" cy="5160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600" y="1453896"/>
            <a:ext cx="26735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 lights</a:t>
            </a:r>
          </a:p>
          <a:p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Lambertian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scene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image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known light color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spatially varying light colors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Angular error: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20.51</a:t>
            </a:r>
            <a:r>
              <a:rPr lang="en-US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◦</a:t>
            </a:r>
            <a:endParaRPr lang="en-US" baseline="300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4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" y="978408"/>
            <a:ext cx="5102100" cy="51572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600" y="1453896"/>
            <a:ext cx="26735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Assumption: </a:t>
            </a:r>
          </a:p>
          <a:p>
            <a:r>
              <a:rPr lang="en-US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Lambertian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scene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known flash color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flash/no-flash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utput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spatially varying light colors</a:t>
            </a: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Angular error: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1.18</a:t>
            </a:r>
            <a:r>
              <a:rPr lang="en-US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◦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No-flash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85" y="855397"/>
            <a:ext cx="8624430" cy="57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26007" y="1706882"/>
                <a:ext cx="3770584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 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 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    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007" y="1706882"/>
                <a:ext cx="3770584" cy="9885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795820" y="2632466"/>
            <a:ext cx="1656000" cy="465779"/>
            <a:chOff x="3237268" y="1972391"/>
            <a:chExt cx="1656000" cy="465779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08000" y="1972391"/>
              <a:ext cx="655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237268" y="2038060"/>
              <a:ext cx="165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albedo</a:t>
              </a:r>
              <a:endPara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90288" y="2632466"/>
            <a:ext cx="1324900" cy="465779"/>
            <a:chOff x="6376532" y="1991017"/>
            <a:chExt cx="1656000" cy="46577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815732" y="1991017"/>
              <a:ext cx="655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376532" y="2056686"/>
              <a:ext cx="165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light color</a:t>
              </a:r>
              <a:endPara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5295" y="2637331"/>
            <a:ext cx="1656000" cy="465779"/>
            <a:chOff x="6376532" y="1991017"/>
            <a:chExt cx="1656000" cy="465779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944589" y="1991017"/>
              <a:ext cx="52634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76532" y="2056686"/>
              <a:ext cx="165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shading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66396" y="1179845"/>
            <a:ext cx="735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Assumption: The scene is </a:t>
            </a:r>
            <a:r>
              <a:rPr lang="en-US" sz="24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Lambertain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73198" y="3429000"/>
                <a:ext cx="3878819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𝑤𝑏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 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  </m:t>
                              </m:r>
                              <m: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   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198" y="3429000"/>
                <a:ext cx="3878819" cy="9885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2481371" y="4893910"/>
            <a:ext cx="2702103" cy="1081332"/>
            <a:chOff x="3237268" y="1972391"/>
            <a:chExt cx="1656000" cy="108133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708000" y="1972391"/>
              <a:ext cx="655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237268" y="2038060"/>
              <a:ext cx="1656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White balance kernel</a:t>
              </a:r>
              <a:endPara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17861" y="4281303"/>
                <a:ext cx="2419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𝑐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861" y="4281303"/>
                <a:ext cx="2419765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07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2" y="859536"/>
            <a:ext cx="8622792" cy="57557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6032" y="59845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Angular error:</a:t>
            </a: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1.59</a:t>
            </a:r>
            <a:r>
              <a:rPr lang="en-US" baseline="30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◦</a:t>
            </a:r>
            <a:endParaRPr lang="en-US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7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No-flash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2" y="859536"/>
            <a:ext cx="8630292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2" y="859536"/>
            <a:ext cx="8630292" cy="576072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6032" y="59845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Angular error:</a:t>
            </a:r>
          </a:p>
          <a:p>
            <a:r>
              <a:rPr lang="en-US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0.12</a:t>
            </a:r>
            <a:r>
              <a:rPr lang="en-US" baseline="30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◦</a:t>
            </a:r>
            <a:endParaRPr lang="en-US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0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971800"/>
            <a:ext cx="8229600" cy="1295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Shadows/</a:t>
            </a:r>
            <a:r>
              <a:rPr lang="en-US" sz="4000" dirty="0" err="1" smtClean="0"/>
              <a:t>specularities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427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No flash</a:t>
            </a:r>
            <a:endParaRPr lang="en-US" dirty="0"/>
          </a:p>
        </p:txBody>
      </p:sp>
      <p:pic>
        <p:nvPicPr>
          <p:cNvPr id="11266" name="Picture 2" descr="C:\Users\zhui\Documents\papers\LightEdit_ICCP15\images\figure8\no_flash_resi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1" y="2133600"/>
            <a:ext cx="9135201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68300" y="717549"/>
            <a:ext cx="8135620" cy="1330707"/>
            <a:chOff x="368300" y="717549"/>
            <a:chExt cx="8135620" cy="1330707"/>
          </a:xfrm>
        </p:grpSpPr>
        <p:pic>
          <p:nvPicPr>
            <p:cNvPr id="11267" name="Picture 3" descr="C:\Users\zhui\Documents\papers\LightEdit_ICCP15\images\figure8\no_flash_resize_crop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160" y="717549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C:\Users\zhui\Documents\papers\LightEdit_ICCP15\images\figure8\no_flash_resize_crop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00" y="717549"/>
              <a:ext cx="2654299" cy="1327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9" name="Picture 5" descr="C:\Users\zhui\Documents\papers\LightEdit_ICCP15\images\figure8\no_flash_resize_crop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52400" y="2862072"/>
            <a:ext cx="7523480" cy="3048000"/>
            <a:chOff x="152400" y="2819400"/>
            <a:chExt cx="7523480" cy="3048000"/>
          </a:xfrm>
        </p:grpSpPr>
        <p:sp>
          <p:nvSpPr>
            <p:cNvPr id="6" name="Rectangle 5"/>
            <p:cNvSpPr/>
            <p:nvPr/>
          </p:nvSpPr>
          <p:spPr>
            <a:xfrm>
              <a:off x="152400" y="28194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82749" y="35433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85280" y="52578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33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3484" y="0"/>
            <a:ext cx="8229600" cy="762000"/>
          </a:xfrm>
        </p:spPr>
        <p:txBody>
          <a:bodyPr/>
          <a:lstStyle/>
          <a:p>
            <a:r>
              <a:rPr lang="en-US" dirty="0" smtClean="0"/>
              <a:t>Flash</a:t>
            </a:r>
            <a:endParaRPr lang="en-US" dirty="0"/>
          </a:p>
        </p:txBody>
      </p:sp>
      <p:pic>
        <p:nvPicPr>
          <p:cNvPr id="12290" name="Picture 2" descr="C:\Users\zhui\Documents\papers\LightEdit_ICCP15\images\figure8\flash_resi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144" y="2130552"/>
            <a:ext cx="9134856" cy="44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52400" y="2862072"/>
            <a:ext cx="7523480" cy="3048000"/>
            <a:chOff x="152400" y="2819400"/>
            <a:chExt cx="7523480" cy="3048000"/>
          </a:xfrm>
        </p:grpSpPr>
        <p:sp>
          <p:nvSpPr>
            <p:cNvPr id="8" name="Rectangle 7"/>
            <p:cNvSpPr/>
            <p:nvPr/>
          </p:nvSpPr>
          <p:spPr>
            <a:xfrm>
              <a:off x="152400" y="28194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2749" y="35433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85280" y="52578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5760" y="722376"/>
            <a:ext cx="8138160" cy="1325880"/>
            <a:chOff x="365760" y="722376"/>
            <a:chExt cx="8138160" cy="1325880"/>
          </a:xfrm>
        </p:grpSpPr>
        <p:pic>
          <p:nvPicPr>
            <p:cNvPr id="12291" name="Picture 3" descr="C:\Users\zhui\Documents\papers\LightEdit_ICCP15\images\figure8\flash_resize_crop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1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C:\Users\zhui\Documents\papers\LightEdit_ICCP15\images\figure8\flash_resize_crop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3" name="Picture 5" descr="C:\Users\zhui\Documents\papers\LightEdit_ICCP15\images\figure8\flash_resize_crop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53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zhui\Documents\papers\LightEdit_ICCP15\images\figure8\wb_results_ini_resi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144" y="2130552"/>
            <a:ext cx="9134856" cy="44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Initial white balance results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2400" y="2862072"/>
            <a:ext cx="7523480" cy="3048000"/>
            <a:chOff x="152400" y="2819400"/>
            <a:chExt cx="7523480" cy="3048000"/>
          </a:xfrm>
        </p:grpSpPr>
        <p:sp>
          <p:nvSpPr>
            <p:cNvPr id="7" name="Rectangle 6"/>
            <p:cNvSpPr/>
            <p:nvPr/>
          </p:nvSpPr>
          <p:spPr>
            <a:xfrm>
              <a:off x="152400" y="28194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82749" y="35433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685280" y="52578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718185"/>
            <a:ext cx="8138160" cy="1325880"/>
            <a:chOff x="365760" y="718185"/>
            <a:chExt cx="8138160" cy="1325880"/>
          </a:xfrm>
        </p:grpSpPr>
        <p:pic>
          <p:nvPicPr>
            <p:cNvPr id="13315" name="Picture 3" descr="C:\Users\zhui\Documents\papers\LightEdit_ICCP15\images\figure8\wb_results_ini_resize_crop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160" y="718185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C:\Users\zhui\Documents\papers\LightEdit_ICCP15\images\figure8\wb_results_ini_resize_crop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718185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7" name="Picture 5" descr="C:\Users\zhui\Documents\papers\LightEdit_ICCP15\images\figure8\wb_results_ini_resize_crop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718185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458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Detected shadow/</a:t>
            </a:r>
            <a:r>
              <a:rPr lang="en-US" dirty="0"/>
              <a:t>specular</a:t>
            </a:r>
          </a:p>
        </p:txBody>
      </p:sp>
      <p:pic>
        <p:nvPicPr>
          <p:cNvPr id="14338" name="Picture 2" descr="C:\Users\zhui\Documents\papers\LightEdit_ICCP15\images\figure8\mask_upda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144" y="2130552"/>
            <a:ext cx="9134856" cy="442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52400" y="2862072"/>
            <a:ext cx="7523480" cy="3048000"/>
            <a:chOff x="152400" y="2819400"/>
            <a:chExt cx="7523480" cy="3048000"/>
          </a:xfrm>
        </p:grpSpPr>
        <p:sp>
          <p:nvSpPr>
            <p:cNvPr id="7" name="Rectangle 6"/>
            <p:cNvSpPr/>
            <p:nvPr/>
          </p:nvSpPr>
          <p:spPr>
            <a:xfrm>
              <a:off x="152400" y="28194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82749" y="35433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685280" y="52578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722376"/>
            <a:ext cx="8138160" cy="1325880"/>
            <a:chOff x="365760" y="722376"/>
            <a:chExt cx="8138160" cy="1325880"/>
          </a:xfrm>
        </p:grpSpPr>
        <p:pic>
          <p:nvPicPr>
            <p:cNvPr id="14339" name="Picture 3" descr="C:\Users\zhui\Documents\papers\LightEdit_ICCP15\images\figure8\mask_updated_crop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1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 descr="C:\Users\zhui\Documents\papers\LightEdit_ICCP15\images\figure8\mask_updated_crop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1" name="Picture 5" descr="C:\Users\zhui\Documents\papers\LightEdit_ICCP15\images\figure8\mask_updated_crop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119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Shadow/specular removal results</a:t>
            </a:r>
            <a:endParaRPr lang="en-US" dirty="0"/>
          </a:p>
        </p:txBody>
      </p:sp>
      <p:pic>
        <p:nvPicPr>
          <p:cNvPr id="15363" name="Picture 3" descr="C:\Users\zhui\Documents\papers\LightEdit_ICCP15\images\figure8\wb_results_specularRemoval_resi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144" y="2130552"/>
            <a:ext cx="9134856" cy="44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2400" y="2862072"/>
            <a:ext cx="7523480" cy="3048000"/>
            <a:chOff x="152400" y="2819400"/>
            <a:chExt cx="7523480" cy="3048000"/>
          </a:xfrm>
        </p:grpSpPr>
        <p:sp>
          <p:nvSpPr>
            <p:cNvPr id="9" name="Rectangle 8"/>
            <p:cNvSpPr/>
            <p:nvPr/>
          </p:nvSpPr>
          <p:spPr>
            <a:xfrm>
              <a:off x="152400" y="28194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82749" y="35433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85280" y="5257800"/>
              <a:ext cx="9906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5760" y="722376"/>
            <a:ext cx="8138160" cy="1325880"/>
            <a:chOff x="365760" y="722376"/>
            <a:chExt cx="8138160" cy="1325880"/>
          </a:xfrm>
        </p:grpSpPr>
        <p:pic>
          <p:nvPicPr>
            <p:cNvPr id="15364" name="Picture 4" descr="C:\Users\zhui\Documents\papers\LightEdit_ICCP15\images\figure8\wb_results_specularRemoval_resize_crop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1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5" name="Picture 5" descr="C:\Users\zhui\Documents\papers\LightEdit_ICCP15\images\figure8\wb_results_specularRemoval_resize_crop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6" name="Picture 6" descr="C:\Users\zhui\Documents\papers\LightEdit_ICCP15\images\figure8\wb_results_specularRemoval_resize_crop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722376"/>
              <a:ext cx="2651760" cy="1325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58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2971800"/>
            <a:ext cx="8229600" cy="1295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Camera and scene motion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1483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Color chromaticity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1054" y="1543517"/>
                <a:ext cx="2609496" cy="872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054" y="1543517"/>
                <a:ext cx="2609496" cy="8725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95142" y="2748072"/>
                <a:ext cx="6664226" cy="728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𝑤𝑏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𝑐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 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)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)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 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) 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𝑅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𝑐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42" y="2748072"/>
                <a:ext cx="6664226" cy="72878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1600200" y="3810000"/>
            <a:ext cx="4838949" cy="1417259"/>
            <a:chOff x="3978542" y="5005745"/>
            <a:chExt cx="4838949" cy="1417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4892428" y="5005745"/>
                  <a:ext cx="3131242" cy="46166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428" y="5005745"/>
                  <a:ext cx="3131242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385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/>
            <p:cNvGrpSpPr/>
            <p:nvPr/>
          </p:nvGrpSpPr>
          <p:grpSpPr>
            <a:xfrm>
              <a:off x="3978542" y="5649449"/>
              <a:ext cx="2498966" cy="773555"/>
              <a:chOff x="3249193" y="1972391"/>
              <a:chExt cx="1531506" cy="773555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3799602" y="1972391"/>
                <a:ext cx="46471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3249193" y="2038060"/>
                <a:ext cx="15315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Chromaticity of albedo</a:t>
                </a:r>
                <a:endParaRPr lang="en-US" sz="20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115388" y="5649449"/>
              <a:ext cx="2702103" cy="773555"/>
              <a:chOff x="3237268" y="1972391"/>
              <a:chExt cx="1656000" cy="773555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3799602" y="1972391"/>
                <a:ext cx="46471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3237268" y="2038060"/>
                <a:ext cx="165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Chromaticity of image intensity</a:t>
                </a:r>
                <a:endParaRPr lang="en-US" sz="20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1610795" y="971142"/>
                <a:ext cx="3291029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𝑤𝑏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𝑐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𝑐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𝐼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795" y="971142"/>
                <a:ext cx="3291029" cy="478849"/>
              </a:xfrm>
              <a:prstGeom prst="rect">
                <a:avLst/>
              </a:prstGeom>
              <a:blipFill rotWithShape="1">
                <a:blip r:embed="rId7"/>
                <a:stretch>
                  <a:fillRect l="-370" t="-8861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44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No flash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" y="749234"/>
            <a:ext cx="9095813" cy="60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Flash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" y="749808"/>
            <a:ext cx="9097534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" y="749808"/>
            <a:ext cx="9097536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Initial white balance results</a:t>
            </a:r>
            <a:endParaRPr lang="en-US" dirty="0"/>
          </a:p>
        </p:txBody>
      </p:sp>
      <p:pic>
        <p:nvPicPr>
          <p:cNvPr id="17412" name="Picture 4" descr="C:\Users\zhui\Documents\papers\LightEdit_ICCP15\supplementary\images\figure8\wo_rigid_wb_resul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1" y="749808"/>
            <a:ext cx="9097533" cy="60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863544" y="2321299"/>
            <a:ext cx="1280456" cy="1856179"/>
            <a:chOff x="4653756" y="3394442"/>
            <a:chExt cx="1280456" cy="1856179"/>
          </a:xfrm>
        </p:grpSpPr>
        <p:pic>
          <p:nvPicPr>
            <p:cNvPr id="17414" name="Picture 6" descr="C:\Users\zhui\Documents\papers\LightEdit_ICCP15\supplementary\images\figure8\wo_p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394442"/>
              <a:ext cx="782346" cy="7823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5" name="Picture 7" descr="C:\Users\zhui\Documents\papers\LightEdit_ICCP15\supplementary\images\figure8\wo_p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756" y="4312465"/>
              <a:ext cx="1280456" cy="9381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914400" y="749808"/>
            <a:ext cx="914400" cy="926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3" name="Picture 5" descr="C:\Users\zhui\Documents\papers\LightEdit_ICCP15\supplementary\images\figure8\wo_p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4659" y="732851"/>
            <a:ext cx="1438275" cy="14382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133600" y="3708400"/>
            <a:ext cx="2148839" cy="3149600"/>
            <a:chOff x="2133600" y="3708400"/>
            <a:chExt cx="2148839" cy="3149600"/>
          </a:xfrm>
        </p:grpSpPr>
        <p:sp>
          <p:nvSpPr>
            <p:cNvPr id="12" name="Rectangle 11"/>
            <p:cNvSpPr/>
            <p:nvPr/>
          </p:nvSpPr>
          <p:spPr>
            <a:xfrm>
              <a:off x="3962399" y="3708400"/>
              <a:ext cx="320040" cy="32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33600" y="6400800"/>
              <a:ext cx="6858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14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With rigid alignment</a:t>
            </a:r>
            <a:endParaRPr lang="en-US" dirty="0"/>
          </a:p>
        </p:txBody>
      </p:sp>
      <p:pic>
        <p:nvPicPr>
          <p:cNvPr id="18434" name="Picture 2" descr="C:\Users\zhui\Documents\papers\LightEdit_ICCP15\supplementary\images\figure8\with_rigid_wb_resul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" y="749808"/>
            <a:ext cx="9097535" cy="60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14400" y="749808"/>
            <a:ext cx="914400" cy="926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133600" y="3708400"/>
            <a:ext cx="2148839" cy="3149600"/>
            <a:chOff x="2133600" y="3708400"/>
            <a:chExt cx="2148839" cy="3149600"/>
          </a:xfrm>
        </p:grpSpPr>
        <p:sp>
          <p:nvSpPr>
            <p:cNvPr id="8" name="Rectangle 7"/>
            <p:cNvSpPr/>
            <p:nvPr/>
          </p:nvSpPr>
          <p:spPr>
            <a:xfrm>
              <a:off x="3962399" y="3708400"/>
              <a:ext cx="320040" cy="32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33600" y="6400800"/>
              <a:ext cx="6858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435" name="Picture 3" descr="C:\Users\zhui\Documents\papers\LightEdit_ICCP15\supplementary\images\figure8\w_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960" y="731520"/>
            <a:ext cx="1438275" cy="14382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863840" y="2322576"/>
            <a:ext cx="1285473" cy="1856232"/>
            <a:chOff x="7863840" y="2322576"/>
            <a:chExt cx="1285473" cy="1856232"/>
          </a:xfrm>
        </p:grpSpPr>
        <p:pic>
          <p:nvPicPr>
            <p:cNvPr id="18436" name="Picture 4" descr="C:\Users\zhui\Documents\papers\LightEdit_ICCP15\supplementary\images\figure8\w_p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1896" y="2322576"/>
              <a:ext cx="786384" cy="7863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7" name="Picture 5" descr="C:\Users\zhui\Documents\papers\LightEdit_ICCP15\supplementary\images\figure8\w_p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840" y="3236976"/>
              <a:ext cx="1285473" cy="9418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628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With non-rigid compensation</a:t>
            </a:r>
            <a:endParaRPr lang="en-US" dirty="0"/>
          </a:p>
        </p:txBody>
      </p:sp>
      <p:pic>
        <p:nvPicPr>
          <p:cNvPr id="19458" name="Picture 2" descr="C:\Users\zhui\Documents\papers\LightEdit_ICCP15\supplementary\images\figure8\final_wb_resul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" y="749808"/>
            <a:ext cx="9097535" cy="60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14400" y="749808"/>
            <a:ext cx="914400" cy="926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133600" y="3708400"/>
            <a:ext cx="2148839" cy="3149600"/>
            <a:chOff x="2133600" y="3708400"/>
            <a:chExt cx="2148839" cy="3149600"/>
          </a:xfrm>
        </p:grpSpPr>
        <p:sp>
          <p:nvSpPr>
            <p:cNvPr id="8" name="Rectangle 7"/>
            <p:cNvSpPr/>
            <p:nvPr/>
          </p:nvSpPr>
          <p:spPr>
            <a:xfrm>
              <a:off x="3962399" y="3708400"/>
              <a:ext cx="320040" cy="32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33600" y="6400800"/>
              <a:ext cx="6858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 descr="C:\Users\zhui\Documents\papers\LightEdit_ICCP15\supplementary\images\figure8\final_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960" y="731520"/>
            <a:ext cx="1438275" cy="14382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863840" y="2322576"/>
            <a:ext cx="1285473" cy="1856232"/>
            <a:chOff x="7863840" y="2322576"/>
            <a:chExt cx="1285473" cy="1856232"/>
          </a:xfrm>
        </p:grpSpPr>
        <p:pic>
          <p:nvPicPr>
            <p:cNvPr id="19460" name="Picture 4" descr="C:\Users\zhui\Documents\papers\LightEdit_ICCP15\supplementary\images\figure8\final_p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1896" y="2322576"/>
              <a:ext cx="786384" cy="7863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1" name="Picture 5" descr="C:\Users\zhui\Documents\papers\LightEdit_ICCP15\supplementary\images\figure8\final_p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3840" y="3236976"/>
              <a:ext cx="1285473" cy="9418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809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No flash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6" y="758952"/>
            <a:ext cx="8531862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Flash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6" y="758952"/>
            <a:ext cx="8531862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White balanced 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6" y="758952"/>
            <a:ext cx="8531862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6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Fails in large violations of the </a:t>
            </a:r>
            <a:r>
              <a:rPr lang="en-US" dirty="0" err="1"/>
              <a:t>Lambertian</a:t>
            </a:r>
            <a:r>
              <a:rPr lang="en-US" dirty="0"/>
              <a:t> scene</a:t>
            </a:r>
          </a:p>
          <a:p>
            <a:endParaRPr lang="en-US" dirty="0" smtClean="0"/>
          </a:p>
          <a:p>
            <a:r>
              <a:rPr lang="en-US" dirty="0" smtClean="0"/>
              <a:t>Requires the linear response data</a:t>
            </a:r>
          </a:p>
          <a:p>
            <a:endParaRPr lang="en-US" dirty="0" smtClean="0"/>
          </a:p>
          <a:p>
            <a:r>
              <a:rPr lang="en-US" dirty="0" smtClean="0"/>
              <a:t>Produces </a:t>
            </a:r>
            <a:r>
              <a:rPr lang="en-US" dirty="0"/>
              <a:t>noise estimates for large distance to the </a:t>
            </a:r>
            <a:r>
              <a:rPr lang="en-US" dirty="0" smtClean="0"/>
              <a:t>camera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26006" y="838200"/>
                <a:ext cx="323197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 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006" y="838200"/>
                <a:ext cx="3231975" cy="9885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89496" y="3129118"/>
            <a:ext cx="7164976" cy="2981325"/>
            <a:chOff x="1082663" y="3416300"/>
            <a:chExt cx="7164976" cy="298132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63" y="3416300"/>
              <a:ext cx="3810000" cy="29813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6210" y="3494584"/>
              <a:ext cx="2971429" cy="273015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233472" y="1147804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Multiple illuminants</a:t>
            </a: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56636" y="2362200"/>
            <a:ext cx="5626864" cy="461665"/>
            <a:chOff x="2056636" y="2362200"/>
            <a:chExt cx="562686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056636" y="2362200"/>
                  <a:ext cx="269496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𝜆</m:t>
                        </m:r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636" y="2362200"/>
                  <a:ext cx="2694969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5473700" y="2392977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Single illuminant</a:t>
              </a:r>
              <a:endPara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4200" y="1066800"/>
            <a:ext cx="2033781" cy="1151619"/>
            <a:chOff x="3124200" y="1066800"/>
            <a:chExt cx="2033781" cy="1151619"/>
          </a:xfrm>
        </p:grpSpPr>
        <p:pic>
          <p:nvPicPr>
            <p:cNvPr id="12" name="Picture 4" descr="C:\Users\zhui\Documents\papers\LightEdit_ICCP15\iccp_slides\qmark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020" y="1628473"/>
              <a:ext cx="589946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zhui\Documents\papers\LightEdit_ICCP15\iccp_slides\qmark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8035" y="1627632"/>
              <a:ext cx="589946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3124200" y="1066800"/>
              <a:ext cx="914400" cy="4811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48744" y="1066800"/>
              <a:ext cx="381000" cy="4811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-25670" y="6121400"/>
            <a:ext cx="915697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9900"/>
                </a:solidFill>
                <a:latin typeface="Verdana"/>
                <a:ea typeface="+mj-ea"/>
                <a:cs typeface="Verdana"/>
              </a:defRPr>
            </a:lvl1pPr>
          </a:lstStyle>
          <a:p>
            <a:pPr algn="l"/>
            <a:r>
              <a:rPr lang="en-US" sz="16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Gijsenij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et al., </a:t>
            </a:r>
            <a:r>
              <a:rPr lang="en-US" sz="1600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Improving color constancy by photometric edge weighting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PAMI, 2012</a:t>
            </a:r>
            <a:endParaRPr lang="en-US" sz="16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White balance with flash photography</a:t>
            </a:r>
          </a:p>
          <a:p>
            <a:endParaRPr lang="en-US" dirty="0" smtClean="0"/>
          </a:p>
          <a:p>
            <a:r>
              <a:rPr lang="en-US" dirty="0" smtClean="0"/>
              <a:t>Automatic, per-pixel and closed form solution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216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User guidance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5654" y="1709980"/>
            <a:ext cx="4309410" cy="281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966" y="1709980"/>
            <a:ext cx="4314586" cy="285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912" y="4752167"/>
            <a:ext cx="9148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rgbClr val="EBF1DE"/>
                </a:solidFill>
                <a:latin typeface="Verdana"/>
                <a:cs typeface="Verdana"/>
              </a:rPr>
              <a:t>Boyadzhiev</a:t>
            </a:r>
            <a:r>
              <a:rPr lang="en-US" sz="1600" dirty="0" smtClean="0">
                <a:solidFill>
                  <a:srgbClr val="EBF1DE"/>
                </a:solidFill>
                <a:latin typeface="Verdana"/>
                <a:cs typeface="Verdana"/>
              </a:rPr>
              <a:t> et </a:t>
            </a:r>
            <a:r>
              <a:rPr lang="en-US" sz="1600" dirty="0">
                <a:solidFill>
                  <a:srgbClr val="EBF1DE"/>
                </a:solidFill>
                <a:latin typeface="Verdana"/>
                <a:cs typeface="Verdana"/>
              </a:rPr>
              <a:t>al</a:t>
            </a:r>
            <a:r>
              <a:rPr lang="en-US" sz="1600" dirty="0" smtClean="0">
                <a:solidFill>
                  <a:srgbClr val="EBF1DE"/>
                </a:solidFill>
                <a:latin typeface="Verdana"/>
                <a:cs typeface="Verdana"/>
              </a:rPr>
              <a:t>., </a:t>
            </a:r>
            <a:r>
              <a:rPr lang="en-US" sz="1600" i="1" dirty="0" smtClean="0">
                <a:solidFill>
                  <a:srgbClr val="EBF1DE"/>
                </a:solidFill>
                <a:latin typeface="Verdana"/>
                <a:cs typeface="Verdana"/>
              </a:rPr>
              <a:t>User-guided white </a:t>
            </a:r>
            <a:r>
              <a:rPr lang="en-US" sz="1600" i="1" dirty="0">
                <a:solidFill>
                  <a:srgbClr val="EBF1DE"/>
                </a:solidFill>
                <a:latin typeface="Verdana"/>
                <a:cs typeface="Verdana"/>
              </a:rPr>
              <a:t>balance for mixed lighting </a:t>
            </a:r>
            <a:r>
              <a:rPr lang="en-US" sz="1600" i="1" dirty="0" smtClean="0">
                <a:solidFill>
                  <a:srgbClr val="EBF1DE"/>
                </a:solidFill>
                <a:latin typeface="Verdana"/>
                <a:cs typeface="Verdana"/>
              </a:rPr>
              <a:t>conditions</a:t>
            </a:r>
            <a:r>
              <a:rPr lang="en-US" sz="1600" dirty="0" smtClean="0">
                <a:solidFill>
                  <a:srgbClr val="EBF1DE"/>
                </a:solidFill>
                <a:latin typeface="Verdana"/>
                <a:cs typeface="Verdana"/>
              </a:rPr>
              <a:t>, TOG, 2012 </a:t>
            </a:r>
            <a:endParaRPr lang="en-US" sz="1600" dirty="0">
              <a:solidFill>
                <a:srgbClr val="EBF1DE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5321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723211"/>
            <a:ext cx="9138638" cy="609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Flash/no-flash photography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723210"/>
            <a:ext cx="9138639" cy="60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47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67832" y="25400"/>
            <a:ext cx="4691054" cy="312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69952" y="3466264"/>
            <a:ext cx="4689566" cy="31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8500" y="1219200"/>
                <a:ext cx="3037178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No-flash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𝑛𝑓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00" y="1219200"/>
                <a:ext cx="3037178" cy="491288"/>
              </a:xfrm>
              <a:prstGeom prst="rect">
                <a:avLst/>
              </a:prstGeom>
              <a:blipFill rotWithShape="1">
                <a:blip r:embed="rId4"/>
                <a:stretch>
                  <a:fillRect l="-2610" t="-12346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2900" y="4267200"/>
                <a:ext cx="2933700" cy="491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Flash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4267200"/>
                <a:ext cx="2933700" cy="491288"/>
              </a:xfrm>
              <a:prstGeom prst="rect">
                <a:avLst/>
              </a:prstGeom>
              <a:blipFill rotWithShape="1">
                <a:blip r:embed="rId5"/>
                <a:stretch>
                  <a:fillRect t="-12346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7757" y="2895600"/>
                <a:ext cx="3110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Difference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𝑑</m:t>
                    </m:r>
                  </m:oMath>
                </a14:m>
                <a:endPara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57" y="2895600"/>
                <a:ext cx="3110275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549" t="-1184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67200" y="1666984"/>
            <a:ext cx="4685778" cy="31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5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0.00174 0.26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3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00156 -0.233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Image formation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838200"/>
            <a:ext cx="56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Assumption: flash color is known 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8704" y="1828800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Difference image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9205" y="3281488"/>
            <a:ext cx="3692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Chromaticity of albedo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8600" y="2399183"/>
            <a:ext cx="3733800" cy="830997"/>
            <a:chOff x="-152400" y="2399183"/>
            <a:chExt cx="5641776" cy="830997"/>
          </a:xfrm>
        </p:grpSpPr>
        <p:sp>
          <p:nvSpPr>
            <p:cNvPr id="8" name="Rectangle 7"/>
            <p:cNvSpPr/>
            <p:nvPr/>
          </p:nvSpPr>
          <p:spPr>
            <a:xfrm>
              <a:off x="-152400" y="2399183"/>
              <a:ext cx="564177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Difference </a:t>
              </a:r>
              <a:r>
                <a:rPr lang="en-US" sz="24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image</a:t>
              </a:r>
            </a:p>
            <a:p>
              <a:pPr algn="ctr"/>
              <a:r>
                <a:rPr lang="en-US" sz="24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(flash color)</a:t>
              </a:r>
              <a:endPara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653568" y="2802844"/>
              <a:ext cx="4029840" cy="0"/>
            </a:xfrm>
            <a:prstGeom prst="line">
              <a:avLst/>
            </a:prstGeom>
            <a:ln w="2857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C:\Users\zhui\Box Sync\adobe_work\lightedit\flash\rho_chromaticity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172" y="1664208"/>
            <a:ext cx="4685778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76928" y="1666984"/>
            <a:ext cx="4685778" cy="312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1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86293</TotalTime>
  <Words>3644</Words>
  <Application>Microsoft Macintosh PowerPoint</Application>
  <PresentationFormat>On-screen Show (4:3)</PresentationFormat>
  <Paragraphs>547</Paragraphs>
  <Slides>50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Verdana</vt:lpstr>
      <vt:lpstr>Office Theme</vt:lpstr>
      <vt:lpstr>PowerPoint Presentation</vt:lpstr>
      <vt:lpstr>White balance</vt:lpstr>
      <vt:lpstr>Image formation</vt:lpstr>
      <vt:lpstr>Color chromaticity</vt:lpstr>
      <vt:lpstr>Challenges</vt:lpstr>
      <vt:lpstr>User guidance</vt:lpstr>
      <vt:lpstr>Flash/no-flash photography</vt:lpstr>
      <vt:lpstr>PowerPoint Presentation</vt:lpstr>
      <vt:lpstr>Image formation</vt:lpstr>
      <vt:lpstr>PowerPoint Presentation</vt:lpstr>
      <vt:lpstr>PowerPoint Presentation</vt:lpstr>
      <vt:lpstr>PowerPoint Presentation</vt:lpstr>
      <vt:lpstr>PowerPoint Presentation</vt:lpstr>
      <vt:lpstr>Shadow/specularity detection</vt:lpstr>
      <vt:lpstr>Camera motion</vt:lpstr>
      <vt:lpstr>PowerPoint Presentation</vt:lpstr>
      <vt:lpstr>Scene motion</vt:lpstr>
      <vt:lpstr>Scene motion</vt:lpstr>
      <vt:lpstr>Real-world tests</vt:lpstr>
      <vt:lpstr>No flash</vt:lpstr>
      <vt:lpstr>Results</vt:lpstr>
      <vt:lpstr>Results</vt:lpstr>
      <vt:lpstr>Results</vt:lpstr>
      <vt:lpstr>Results</vt:lpstr>
      <vt:lpstr>Results</vt:lpstr>
      <vt:lpstr>No-flash</vt:lpstr>
      <vt:lpstr>Results</vt:lpstr>
      <vt:lpstr>Results</vt:lpstr>
      <vt:lpstr>No-flash</vt:lpstr>
      <vt:lpstr>Results</vt:lpstr>
      <vt:lpstr>No-flash</vt:lpstr>
      <vt:lpstr>Results</vt:lpstr>
      <vt:lpstr>Shadows/specularities</vt:lpstr>
      <vt:lpstr>No flash</vt:lpstr>
      <vt:lpstr>Flash</vt:lpstr>
      <vt:lpstr>Initial white balance results</vt:lpstr>
      <vt:lpstr>Detected shadow/specular</vt:lpstr>
      <vt:lpstr>Shadow/specular removal results</vt:lpstr>
      <vt:lpstr>Camera and scene motion</vt:lpstr>
      <vt:lpstr>No flash</vt:lpstr>
      <vt:lpstr>Flash</vt:lpstr>
      <vt:lpstr>PowerPoint Presentation</vt:lpstr>
      <vt:lpstr>Initial white balance results</vt:lpstr>
      <vt:lpstr>With rigid alignment</vt:lpstr>
      <vt:lpstr>With non-rigid compensation</vt:lpstr>
      <vt:lpstr>No flash</vt:lpstr>
      <vt:lpstr>Flash</vt:lpstr>
      <vt:lpstr>White balanced results</vt:lpstr>
      <vt:lpstr>Limitations</vt:lpstr>
      <vt:lpstr>Summary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Ashok</dc:creator>
  <cp:lastModifiedBy>Microsoft Office User</cp:lastModifiedBy>
  <cp:revision>1200</cp:revision>
  <dcterms:created xsi:type="dcterms:W3CDTF">2006-08-16T00:00:00Z</dcterms:created>
  <dcterms:modified xsi:type="dcterms:W3CDTF">2016-11-28T02:51:45Z</dcterms:modified>
</cp:coreProperties>
</file>